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 id="2147483673"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32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50ba25a59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1150ba25a59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50ba25a59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150ba25a59_2_1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50ba25a59_2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1150ba25a59_2_1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50ba25a59_2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1150ba25a59_2_1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50ba25a59_2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1150ba25a59_2_1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150ba25a59_2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1150ba25a59_2_18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150ba25a59_2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1150ba25a59_2_19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50ba25a59_2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1150ba25a59_2_20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50ba25a59_2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150ba25a59_2_20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50ba25a59_2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1150ba25a59_2_2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150ba25a59_2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1150ba25a59_2_2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50ba25a59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1150ba25a59_2_7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50ba25a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150ba25a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50ba25a59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1150ba25a59_2_8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50ba25a59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1150ba25a59_2_9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50ba25a59_2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1150ba25a59_2_10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50ba25a5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1150ba25a59_2_1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50ba25a59_2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1150ba25a59_2_1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50ba25a59_2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1150ba25a59_2_1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150ba25a59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1150ba25a59_2_1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34" name="Google Shape;134;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7" name="Google Shape;127;p2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491490" y="273844"/>
            <a:ext cx="3840086" cy="126959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Arial"/>
              <a:buNone/>
            </a:pPr>
            <a:r>
              <a:rPr lang="en" sz="4100">
                <a:latin typeface="Arial"/>
                <a:ea typeface="Arial"/>
                <a:cs typeface="Arial"/>
                <a:sym typeface="Arial"/>
              </a:rPr>
              <a:t>ACTIVITIES</a:t>
            </a:r>
            <a:endParaRPr/>
          </a:p>
        </p:txBody>
      </p:sp>
      <p:cxnSp>
        <p:nvCxnSpPr>
          <p:cNvPr id="216" name="Google Shape;216;p36"/>
          <p:cNvCxnSpPr/>
          <p:nvPr/>
        </p:nvCxnSpPr>
        <p:spPr>
          <a:xfrm>
            <a:off x="491490" y="1737360"/>
            <a:ext cx="3429000" cy="0"/>
          </a:xfrm>
          <a:prstGeom prst="straightConnector1">
            <a:avLst/>
          </a:prstGeom>
          <a:noFill/>
          <a:ln w="19050" cap="sq" cmpd="sng">
            <a:solidFill>
              <a:schemeClr val="dk1"/>
            </a:solidFill>
            <a:prstDash val="solid"/>
            <a:miter lim="800000"/>
            <a:headEnd type="none" w="sm" len="sm"/>
            <a:tailEnd type="none" w="sm" len="sm"/>
          </a:ln>
        </p:spPr>
      </p:cxnSp>
      <p:sp>
        <p:nvSpPr>
          <p:cNvPr id="217" name="Google Shape;217;p36"/>
          <p:cNvSpPr txBox="1">
            <a:spLocks noGrp="1"/>
          </p:cNvSpPr>
          <p:nvPr>
            <p:ph type="body" idx="1"/>
          </p:nvPr>
        </p:nvSpPr>
        <p:spPr>
          <a:xfrm>
            <a:off x="204850" y="1861463"/>
            <a:ext cx="4488873" cy="3282033"/>
          </a:xfrm>
          <a:prstGeom prst="rect">
            <a:avLst/>
          </a:prstGeom>
          <a:noFill/>
          <a:ln>
            <a:noFill/>
          </a:ln>
        </p:spPr>
        <p:txBody>
          <a:bodyPr spcFirstLastPara="1" wrap="square" lIns="68575" tIns="34275" rIns="68575" bIns="34275" anchor="t" anchorCtr="0">
            <a:noAutofit/>
          </a:bodyPr>
          <a:lstStyle/>
          <a:p>
            <a:pPr marL="177800" lvl="0" indent="-158750" algn="l" rtl="0">
              <a:lnSpc>
                <a:spcPct val="90000"/>
              </a:lnSpc>
              <a:spcBef>
                <a:spcPts val="0"/>
              </a:spcBef>
              <a:spcAft>
                <a:spcPts val="0"/>
              </a:spcAft>
              <a:buClr>
                <a:schemeClr val="dk1"/>
              </a:buClr>
              <a:buSzPts val="1700"/>
              <a:buChar char="•"/>
            </a:pPr>
            <a:r>
              <a:rPr lang="en" sz="1700">
                <a:latin typeface="Arial"/>
                <a:ea typeface="Arial"/>
                <a:cs typeface="Arial"/>
                <a:sym typeface="Arial"/>
              </a:rPr>
              <a:t>Employers like to see that you are involved in school or community activities.</a:t>
            </a:r>
            <a:endParaRPr sz="1700"/>
          </a:p>
          <a:p>
            <a:pPr marL="177800" lvl="0" indent="-158750" algn="l" rtl="0">
              <a:lnSpc>
                <a:spcPct val="90000"/>
              </a:lnSpc>
              <a:spcBef>
                <a:spcPts val="800"/>
              </a:spcBef>
              <a:spcAft>
                <a:spcPts val="0"/>
              </a:spcAft>
              <a:buClr>
                <a:schemeClr val="dk1"/>
              </a:buClr>
              <a:buSzPts val="1700"/>
              <a:buChar char="•"/>
            </a:pPr>
            <a:r>
              <a:rPr lang="en" sz="1700">
                <a:latin typeface="Arial"/>
                <a:ea typeface="Arial"/>
                <a:cs typeface="Arial"/>
                <a:sym typeface="Arial"/>
              </a:rPr>
              <a:t>List any special activities you participated in and organizations you joined.</a:t>
            </a:r>
            <a:endParaRPr sz="1700"/>
          </a:p>
          <a:p>
            <a:pPr marL="520700" lvl="1" indent="-152400" algn="l" rtl="0">
              <a:lnSpc>
                <a:spcPct val="90000"/>
              </a:lnSpc>
              <a:spcBef>
                <a:spcPts val="400"/>
              </a:spcBef>
              <a:spcAft>
                <a:spcPts val="0"/>
              </a:spcAft>
              <a:buClr>
                <a:schemeClr val="dk1"/>
              </a:buClr>
              <a:buSzPts val="1400"/>
              <a:buChar char="•"/>
            </a:pPr>
            <a:r>
              <a:rPr lang="en" sz="1400">
                <a:latin typeface="Arial"/>
                <a:ea typeface="Arial"/>
                <a:cs typeface="Arial"/>
                <a:sym typeface="Arial"/>
              </a:rPr>
              <a:t>Special Activities: Relay for Life, Prom Committee</a:t>
            </a:r>
            <a:endParaRPr sz="1400"/>
          </a:p>
          <a:p>
            <a:pPr marL="520700" lvl="1" indent="-152400" algn="l" rtl="0">
              <a:lnSpc>
                <a:spcPct val="90000"/>
              </a:lnSpc>
              <a:spcBef>
                <a:spcPts val="400"/>
              </a:spcBef>
              <a:spcAft>
                <a:spcPts val="0"/>
              </a:spcAft>
              <a:buClr>
                <a:schemeClr val="dk1"/>
              </a:buClr>
              <a:buSzPts val="1400"/>
              <a:buChar char="•"/>
            </a:pPr>
            <a:r>
              <a:rPr lang="en" sz="1400">
                <a:latin typeface="Arial"/>
                <a:ea typeface="Arial"/>
                <a:cs typeface="Arial"/>
                <a:sym typeface="Arial"/>
              </a:rPr>
              <a:t>Organizations: Band, Choir, Drama, Sports, FFA, DECA, FBLA, Student Council, etc.</a:t>
            </a:r>
            <a:endParaRPr sz="1400"/>
          </a:p>
          <a:p>
            <a:pPr marL="520700" lvl="1" indent="-152400" algn="l" rtl="0">
              <a:lnSpc>
                <a:spcPct val="90000"/>
              </a:lnSpc>
              <a:spcBef>
                <a:spcPts val="400"/>
              </a:spcBef>
              <a:spcAft>
                <a:spcPts val="0"/>
              </a:spcAft>
              <a:buClr>
                <a:schemeClr val="dk1"/>
              </a:buClr>
              <a:buSzPts val="1400"/>
              <a:buChar char="•"/>
            </a:pPr>
            <a:r>
              <a:rPr lang="en" sz="1400">
                <a:latin typeface="Arial"/>
                <a:ea typeface="Arial"/>
                <a:cs typeface="Arial"/>
                <a:sym typeface="Arial"/>
              </a:rPr>
              <a:t>Add years of participation </a:t>
            </a:r>
            <a:endParaRPr sz="1400"/>
          </a:p>
          <a:p>
            <a:pPr marL="177800" lvl="0" indent="-158750" algn="l" rtl="0">
              <a:lnSpc>
                <a:spcPct val="90000"/>
              </a:lnSpc>
              <a:spcBef>
                <a:spcPts val="800"/>
              </a:spcBef>
              <a:spcAft>
                <a:spcPts val="0"/>
              </a:spcAft>
              <a:buClr>
                <a:schemeClr val="dk1"/>
              </a:buClr>
              <a:buSzPts val="1700"/>
              <a:buChar char="•"/>
            </a:pPr>
            <a:r>
              <a:rPr lang="en" sz="1700">
                <a:latin typeface="Arial"/>
                <a:ea typeface="Arial"/>
                <a:cs typeface="Arial"/>
                <a:sym typeface="Arial"/>
              </a:rPr>
              <a:t>As you get older, including an activities section may become irrelevant with the more job experience you have</a:t>
            </a:r>
            <a:endParaRPr sz="1700">
              <a:latin typeface="Arial"/>
              <a:ea typeface="Arial"/>
              <a:cs typeface="Arial"/>
              <a:sym typeface="Arial"/>
            </a:endParaRPr>
          </a:p>
        </p:txBody>
      </p:sp>
      <p:pic>
        <p:nvPicPr>
          <p:cNvPr id="218" name="Google Shape;218;p36" descr="A picture containing person, indoor, feet&#10;&#10;Description automatically generated"/>
          <p:cNvPicPr preferRelativeResize="0"/>
          <p:nvPr/>
        </p:nvPicPr>
        <p:blipFill rotWithShape="1">
          <a:blip r:embed="rId3">
            <a:alphaModFix/>
          </a:blip>
          <a:srcRect l="33994" r="4789"/>
          <a:stretch/>
        </p:blipFill>
        <p:spPr>
          <a:xfrm>
            <a:off x="4409137" y="8"/>
            <a:ext cx="4734862" cy="5143490"/>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pic>
        <p:nvPicPr>
          <p:cNvPr id="223" name="Google Shape;223;p37" descr="A picture containing person, indoor, kitchen, preparing&#10;&#10;Description automatically generated"/>
          <p:cNvPicPr preferRelativeResize="0"/>
          <p:nvPr/>
        </p:nvPicPr>
        <p:blipFill rotWithShape="1">
          <a:blip r:embed="rId3">
            <a:alphaModFix/>
          </a:blip>
          <a:srcRect t="9661" b="3801"/>
          <a:stretch/>
        </p:blipFill>
        <p:spPr>
          <a:xfrm>
            <a:off x="-1" y="8"/>
            <a:ext cx="9144000" cy="5143492"/>
          </a:xfrm>
          <a:prstGeom prst="rect">
            <a:avLst/>
          </a:prstGeom>
          <a:noFill/>
          <a:ln>
            <a:noFill/>
          </a:ln>
        </p:spPr>
      </p:pic>
      <p:sp>
        <p:nvSpPr>
          <p:cNvPr id="224" name="Google Shape;224;p37"/>
          <p:cNvSpPr/>
          <p:nvPr/>
        </p:nvSpPr>
        <p:spPr>
          <a:xfrm flipH="1">
            <a:off x="0" y="748631"/>
            <a:ext cx="4512879" cy="4394869"/>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25" name="Google Shape;225;p37"/>
          <p:cNvSpPr txBox="1">
            <a:spLocks noGrp="1"/>
          </p:cNvSpPr>
          <p:nvPr>
            <p:ph type="title"/>
          </p:nvPr>
        </p:nvSpPr>
        <p:spPr>
          <a:xfrm>
            <a:off x="532086" y="1435463"/>
            <a:ext cx="3153103" cy="1007065"/>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500"/>
              <a:buFont typeface="Arial"/>
              <a:buNone/>
            </a:pPr>
            <a:r>
              <a:rPr lang="en" sz="4500">
                <a:latin typeface="Arial"/>
                <a:ea typeface="Arial"/>
                <a:cs typeface="Arial"/>
                <a:sym typeface="Arial"/>
              </a:rPr>
              <a:t>Skills</a:t>
            </a:r>
            <a:endParaRPr/>
          </a:p>
        </p:txBody>
      </p:sp>
      <p:cxnSp>
        <p:nvCxnSpPr>
          <p:cNvPr id="226" name="Google Shape;226;p37"/>
          <p:cNvCxnSpPr/>
          <p:nvPr/>
        </p:nvCxnSpPr>
        <p:spPr>
          <a:xfrm>
            <a:off x="1715288" y="2502854"/>
            <a:ext cx="701565" cy="0"/>
          </a:xfrm>
          <a:prstGeom prst="straightConnector1">
            <a:avLst/>
          </a:prstGeom>
          <a:noFill/>
          <a:ln w="25400" cap="sq" cmpd="sng">
            <a:solidFill>
              <a:srgbClr val="262626"/>
            </a:solidFill>
            <a:prstDash val="solid"/>
            <a:bevel/>
            <a:headEnd type="none" w="sm" len="sm"/>
            <a:tailEnd type="none" w="sm" len="sm"/>
          </a:ln>
        </p:spPr>
      </p:cxnSp>
      <p:sp>
        <p:nvSpPr>
          <p:cNvPr id="227" name="Google Shape;227;p37"/>
          <p:cNvSpPr txBox="1">
            <a:spLocks noGrp="1"/>
          </p:cNvSpPr>
          <p:nvPr>
            <p:ph type="body" idx="1"/>
          </p:nvPr>
        </p:nvSpPr>
        <p:spPr>
          <a:xfrm>
            <a:off x="0" y="2563175"/>
            <a:ext cx="4512900" cy="2454900"/>
          </a:xfrm>
          <a:prstGeom prst="rect">
            <a:avLst/>
          </a:prstGeom>
          <a:noFill/>
          <a:ln>
            <a:noFill/>
          </a:ln>
        </p:spPr>
        <p:txBody>
          <a:bodyPr spcFirstLastPara="1" wrap="square" lIns="68575" tIns="34275" rIns="68575" bIns="34275" anchor="ctr" anchorCtr="0">
            <a:normAutofit lnSpcReduction="20000"/>
          </a:bodyPr>
          <a:lstStyle/>
          <a:p>
            <a:pPr marL="177800" lvl="0" indent="-171450" algn="l" rtl="0">
              <a:lnSpc>
                <a:spcPct val="90000"/>
              </a:lnSpc>
              <a:spcBef>
                <a:spcPts val="0"/>
              </a:spcBef>
              <a:spcAft>
                <a:spcPts val="0"/>
              </a:spcAft>
              <a:buClr>
                <a:schemeClr val="dk1"/>
              </a:buClr>
              <a:buSzPts val="2100"/>
              <a:buChar char="•"/>
            </a:pPr>
            <a:r>
              <a:rPr lang="en">
                <a:latin typeface="Arial"/>
                <a:ea typeface="Arial"/>
                <a:cs typeface="Arial"/>
                <a:sym typeface="Arial"/>
              </a:rPr>
              <a:t>Use the skills section to include special skills or talents that are not included elsewhere, but a relevant for the position you are applying for. </a:t>
            </a:r>
            <a:endParaRPr/>
          </a:p>
          <a:p>
            <a:pPr marL="520700" lvl="1" indent="-177800" algn="l" rtl="0">
              <a:lnSpc>
                <a:spcPct val="90000"/>
              </a:lnSpc>
              <a:spcBef>
                <a:spcPts val="400"/>
              </a:spcBef>
              <a:spcAft>
                <a:spcPts val="0"/>
              </a:spcAft>
              <a:buClr>
                <a:schemeClr val="dk1"/>
              </a:buClr>
              <a:buSzPts val="1800"/>
              <a:buChar char="•"/>
            </a:pPr>
            <a:r>
              <a:rPr lang="en" b="1">
                <a:latin typeface="Arial"/>
                <a:ea typeface="Arial"/>
                <a:cs typeface="Arial"/>
                <a:sym typeface="Arial"/>
              </a:rPr>
              <a:t>Technical Skills: </a:t>
            </a:r>
            <a:r>
              <a:rPr lang="en">
                <a:latin typeface="Arial"/>
                <a:ea typeface="Arial"/>
                <a:cs typeface="Arial"/>
                <a:sym typeface="Arial"/>
              </a:rPr>
              <a:t>Microsoft office, google drive, social media, web, email, etc</a:t>
            </a:r>
            <a:endParaRPr>
              <a:latin typeface="Arial"/>
              <a:ea typeface="Arial"/>
              <a:cs typeface="Arial"/>
              <a:sym typeface="Arial"/>
            </a:endParaRPr>
          </a:p>
          <a:p>
            <a:pPr marL="520700" lvl="1" indent="-177800" algn="l" rtl="0">
              <a:lnSpc>
                <a:spcPct val="90000"/>
              </a:lnSpc>
              <a:spcBef>
                <a:spcPts val="400"/>
              </a:spcBef>
              <a:spcAft>
                <a:spcPts val="0"/>
              </a:spcAft>
              <a:buClr>
                <a:schemeClr val="dk1"/>
              </a:buClr>
              <a:buSzPts val="1800"/>
              <a:buChar char="•"/>
            </a:pPr>
            <a:r>
              <a:rPr lang="en" b="1">
                <a:latin typeface="Arial"/>
                <a:ea typeface="Arial"/>
                <a:cs typeface="Arial"/>
                <a:sym typeface="Arial"/>
              </a:rPr>
              <a:t>Professional Skills: </a:t>
            </a:r>
            <a:r>
              <a:rPr lang="en">
                <a:latin typeface="Arial"/>
                <a:ea typeface="Arial"/>
                <a:cs typeface="Arial"/>
                <a:sym typeface="Arial"/>
              </a:rPr>
              <a:t>Computer proficiency, leadership experience, people skills, etc. </a:t>
            </a:r>
            <a:endParaRPr sz="13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38"/>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3" name="Google Shape;233;p38"/>
          <p:cNvSpPr txBox="1">
            <a:spLocks noGrp="1"/>
          </p:cNvSpPr>
          <p:nvPr>
            <p:ph type="title"/>
          </p:nvPr>
        </p:nvSpPr>
        <p:spPr>
          <a:xfrm>
            <a:off x="632370" y="-148978"/>
            <a:ext cx="3938487" cy="1355479"/>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latin typeface="Arial"/>
                <a:ea typeface="Arial"/>
                <a:cs typeface="Arial"/>
                <a:sym typeface="Arial"/>
              </a:rPr>
              <a:t>References</a:t>
            </a:r>
            <a:endParaRPr/>
          </a:p>
        </p:txBody>
      </p:sp>
      <p:sp>
        <p:nvSpPr>
          <p:cNvPr id="234" name="Google Shape;234;p38"/>
          <p:cNvSpPr txBox="1">
            <a:spLocks noGrp="1"/>
          </p:cNvSpPr>
          <p:nvPr>
            <p:ph type="body" idx="1"/>
          </p:nvPr>
        </p:nvSpPr>
        <p:spPr>
          <a:xfrm>
            <a:off x="266700" y="944088"/>
            <a:ext cx="4304157" cy="3970811"/>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0"/>
              </a:spcBef>
              <a:spcAft>
                <a:spcPts val="0"/>
              </a:spcAft>
              <a:buClr>
                <a:schemeClr val="dk1"/>
              </a:buClr>
              <a:buSzPts val="1600"/>
              <a:buChar char="•"/>
            </a:pPr>
            <a:r>
              <a:rPr lang="en" sz="1600">
                <a:latin typeface="Arial"/>
                <a:ea typeface="Arial"/>
                <a:cs typeface="Arial"/>
                <a:sym typeface="Arial"/>
              </a:rPr>
              <a:t>You should have people who have observed your work habits (employers, Teachers, coaches, etc) or people who have observed your character</a:t>
            </a:r>
            <a:endParaRPr sz="1600">
              <a:latin typeface="Arial"/>
              <a:ea typeface="Arial"/>
              <a:cs typeface="Arial"/>
              <a:sym typeface="Arial"/>
            </a:endParaRPr>
          </a:p>
          <a:p>
            <a:pPr marL="177800" lvl="0" indent="-165100" algn="l" rtl="0">
              <a:lnSpc>
                <a:spcPct val="90000"/>
              </a:lnSpc>
              <a:spcBef>
                <a:spcPts val="800"/>
              </a:spcBef>
              <a:spcAft>
                <a:spcPts val="0"/>
              </a:spcAft>
              <a:buClr>
                <a:schemeClr val="dk1"/>
              </a:buClr>
              <a:buSzPts val="1600"/>
              <a:buChar char="•"/>
            </a:pPr>
            <a:r>
              <a:rPr lang="en" sz="1600">
                <a:latin typeface="Arial"/>
                <a:ea typeface="Arial"/>
                <a:cs typeface="Arial"/>
                <a:sym typeface="Arial"/>
              </a:rPr>
              <a:t>Only ask people who will speak highly of you</a:t>
            </a:r>
            <a:endParaRPr sz="1600">
              <a:latin typeface="Arial"/>
              <a:ea typeface="Arial"/>
              <a:cs typeface="Arial"/>
              <a:sym typeface="Arial"/>
            </a:endParaRPr>
          </a:p>
          <a:p>
            <a:pPr marL="177800" lvl="0" indent="-165100" algn="l" rtl="0">
              <a:lnSpc>
                <a:spcPct val="90000"/>
              </a:lnSpc>
              <a:spcBef>
                <a:spcPts val="800"/>
              </a:spcBef>
              <a:spcAft>
                <a:spcPts val="0"/>
              </a:spcAft>
              <a:buClr>
                <a:schemeClr val="dk1"/>
              </a:buClr>
              <a:buSzPts val="1600"/>
              <a:buChar char="•"/>
            </a:pPr>
            <a:r>
              <a:rPr lang="en" sz="1600">
                <a:latin typeface="Arial"/>
                <a:ea typeface="Arial"/>
                <a:cs typeface="Arial"/>
                <a:sym typeface="Arial"/>
              </a:rPr>
              <a:t>Get permission from potential references </a:t>
            </a:r>
            <a:r>
              <a:rPr lang="en" sz="1600" b="1">
                <a:latin typeface="Arial"/>
                <a:ea typeface="Arial"/>
                <a:cs typeface="Arial"/>
                <a:sym typeface="Arial"/>
              </a:rPr>
              <a:t>BEFORE </a:t>
            </a:r>
            <a:r>
              <a:rPr lang="en" sz="1600">
                <a:latin typeface="Arial"/>
                <a:ea typeface="Arial"/>
                <a:cs typeface="Arial"/>
                <a:sym typeface="Arial"/>
              </a:rPr>
              <a:t>you give someone their name.</a:t>
            </a:r>
            <a:endParaRPr sz="1600">
              <a:latin typeface="Arial"/>
              <a:ea typeface="Arial"/>
              <a:cs typeface="Arial"/>
              <a:sym typeface="Arial"/>
            </a:endParaRPr>
          </a:p>
          <a:p>
            <a:pPr marL="177800" lvl="0" indent="-165100" algn="l" rtl="0">
              <a:lnSpc>
                <a:spcPct val="90000"/>
              </a:lnSpc>
              <a:spcBef>
                <a:spcPts val="800"/>
              </a:spcBef>
              <a:spcAft>
                <a:spcPts val="0"/>
              </a:spcAft>
              <a:buClr>
                <a:schemeClr val="dk1"/>
              </a:buClr>
              <a:buSzPts val="1600"/>
              <a:buChar char="•"/>
            </a:pPr>
            <a:r>
              <a:rPr lang="en" sz="1600">
                <a:latin typeface="Arial"/>
                <a:ea typeface="Arial"/>
                <a:cs typeface="Arial"/>
                <a:sym typeface="Arial"/>
              </a:rPr>
              <a:t>You do not need to list references on your resume</a:t>
            </a:r>
            <a:endParaRPr sz="1600">
              <a:latin typeface="Arial"/>
              <a:ea typeface="Arial"/>
              <a:cs typeface="Arial"/>
              <a:sym typeface="Arial"/>
            </a:endParaRPr>
          </a:p>
          <a:p>
            <a:pPr marL="520700" lvl="1" indent="-165100" algn="l" rtl="0">
              <a:lnSpc>
                <a:spcPct val="90000"/>
              </a:lnSpc>
              <a:spcBef>
                <a:spcPts val="400"/>
              </a:spcBef>
              <a:spcAft>
                <a:spcPts val="0"/>
              </a:spcAft>
              <a:buClr>
                <a:schemeClr val="dk1"/>
              </a:buClr>
              <a:buSzPts val="1400"/>
              <a:buChar char="•"/>
            </a:pPr>
            <a:r>
              <a:rPr lang="en" sz="1400">
                <a:latin typeface="Arial"/>
                <a:ea typeface="Arial"/>
                <a:cs typeface="Arial"/>
                <a:sym typeface="Arial"/>
              </a:rPr>
              <a:t>At the bottom of your resume, you can put “References available upon request”</a:t>
            </a:r>
            <a:endParaRPr sz="1400">
              <a:latin typeface="Arial"/>
              <a:ea typeface="Arial"/>
              <a:cs typeface="Arial"/>
              <a:sym typeface="Arial"/>
            </a:endParaRPr>
          </a:p>
          <a:p>
            <a:pPr marL="177800" lvl="0" indent="-165100" algn="l" rtl="0">
              <a:lnSpc>
                <a:spcPct val="90000"/>
              </a:lnSpc>
              <a:spcBef>
                <a:spcPts val="800"/>
              </a:spcBef>
              <a:spcAft>
                <a:spcPts val="0"/>
              </a:spcAft>
              <a:buClr>
                <a:schemeClr val="dk1"/>
              </a:buClr>
              <a:buSzPts val="1600"/>
              <a:buChar char="•"/>
            </a:pPr>
            <a:r>
              <a:rPr lang="en" sz="1600">
                <a:latin typeface="Arial"/>
                <a:ea typeface="Arial"/>
                <a:cs typeface="Arial"/>
                <a:sym typeface="Arial"/>
              </a:rPr>
              <a:t>Create a sheet with references names, addresses, employers, job titles, and phone numbers for when this may be asked of you. </a:t>
            </a:r>
            <a:endParaRPr sz="1600">
              <a:latin typeface="Arial"/>
              <a:ea typeface="Arial"/>
              <a:cs typeface="Arial"/>
              <a:sym typeface="Arial"/>
            </a:endParaRPr>
          </a:p>
        </p:txBody>
      </p:sp>
      <p:pic>
        <p:nvPicPr>
          <p:cNvPr id="235" name="Google Shape;235;p38" descr="A picture containing person, indoor, group&#10;&#10;Description automatically generated"/>
          <p:cNvPicPr preferRelativeResize="0"/>
          <p:nvPr/>
        </p:nvPicPr>
        <p:blipFill rotWithShape="1">
          <a:blip r:embed="rId3">
            <a:alphaModFix/>
          </a:blip>
          <a:srcRect r="-1" b="24089"/>
          <a:stretch/>
        </p:blipFill>
        <p:spPr>
          <a:xfrm>
            <a:off x="4671911" y="8"/>
            <a:ext cx="4472089" cy="5143492"/>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9"/>
        <p:cNvGrpSpPr/>
        <p:nvPr/>
      </p:nvGrpSpPr>
      <p:grpSpPr>
        <a:xfrm>
          <a:off x="0" y="0"/>
          <a:ext cx="0" cy="0"/>
          <a:chOff x="0" y="0"/>
          <a:chExt cx="0" cy="0"/>
        </a:xfrm>
      </p:grpSpPr>
      <p:sp>
        <p:nvSpPr>
          <p:cNvPr id="240" name="Google Shape;240;p39"/>
          <p:cNvSpPr/>
          <p:nvPr/>
        </p:nvSpPr>
        <p:spPr>
          <a:xfrm>
            <a:off x="0" y="0"/>
            <a:ext cx="9144000" cy="5143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41" name="Google Shape;241;p39" descr="A person writing on a piece of paper&#10;&#10;Description automatically generated with medium confidence"/>
          <p:cNvPicPr preferRelativeResize="0"/>
          <p:nvPr/>
        </p:nvPicPr>
        <p:blipFill rotWithShape="1">
          <a:blip r:embed="rId3">
            <a:alphaModFix amt="35000"/>
          </a:blip>
          <a:srcRect t="4967" b="7482"/>
          <a:stretch/>
        </p:blipFill>
        <p:spPr>
          <a:xfrm>
            <a:off x="15" y="1"/>
            <a:ext cx="9143985" cy="5143499"/>
          </a:xfrm>
          <a:prstGeom prst="rect">
            <a:avLst/>
          </a:prstGeom>
          <a:noFill/>
          <a:ln>
            <a:noFill/>
          </a:ln>
        </p:spPr>
      </p:pic>
      <p:sp>
        <p:nvSpPr>
          <p:cNvPr id="242" name="Google Shape;242;p39"/>
          <p:cNvSpPr txBox="1">
            <a:spLocks noGrp="1"/>
          </p:cNvSpPr>
          <p:nvPr>
            <p:ph type="title"/>
          </p:nvPr>
        </p:nvSpPr>
        <p:spPr>
          <a:xfrm>
            <a:off x="628651" y="799396"/>
            <a:ext cx="2484873" cy="3544707"/>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Clr>
                <a:srgbClr val="FFFFFF"/>
              </a:buClr>
              <a:buSzPts val="5000"/>
              <a:buFont typeface="Arial"/>
              <a:buNone/>
            </a:pPr>
            <a:r>
              <a:rPr lang="en" sz="5000">
                <a:solidFill>
                  <a:srgbClr val="FFFFFF"/>
                </a:solidFill>
                <a:latin typeface="Arial"/>
                <a:ea typeface="Arial"/>
                <a:cs typeface="Arial"/>
                <a:sym typeface="Arial"/>
              </a:rPr>
              <a:t>Format</a:t>
            </a:r>
            <a:endParaRPr/>
          </a:p>
        </p:txBody>
      </p:sp>
      <p:cxnSp>
        <p:nvCxnSpPr>
          <p:cNvPr id="243" name="Google Shape;243;p39"/>
          <p:cNvCxnSpPr/>
          <p:nvPr/>
        </p:nvCxnSpPr>
        <p:spPr>
          <a:xfrm>
            <a:off x="3490029" y="1714500"/>
            <a:ext cx="0" cy="1714500"/>
          </a:xfrm>
          <a:prstGeom prst="straightConnector1">
            <a:avLst/>
          </a:prstGeom>
          <a:noFill/>
          <a:ln w="15875" cap="flat" cmpd="sng">
            <a:solidFill>
              <a:srgbClr val="FFFFFF"/>
            </a:solidFill>
            <a:prstDash val="solid"/>
            <a:miter lim="800000"/>
            <a:headEnd type="none" w="sm" len="sm"/>
            <a:tailEnd type="none" w="sm" len="sm"/>
          </a:ln>
        </p:spPr>
      </p:cxnSp>
      <p:sp>
        <p:nvSpPr>
          <p:cNvPr id="244" name="Google Shape;244;p39"/>
          <p:cNvSpPr txBox="1">
            <a:spLocks noGrp="1"/>
          </p:cNvSpPr>
          <p:nvPr>
            <p:ph type="body" idx="1"/>
          </p:nvPr>
        </p:nvSpPr>
        <p:spPr>
          <a:xfrm>
            <a:off x="3866525" y="432300"/>
            <a:ext cx="5036100" cy="4585800"/>
          </a:xfrm>
          <a:prstGeom prst="rect">
            <a:avLst/>
          </a:prstGeom>
          <a:noFill/>
          <a:ln>
            <a:noFill/>
          </a:ln>
        </p:spPr>
        <p:txBody>
          <a:bodyPr spcFirstLastPara="1" wrap="square" lIns="68575" tIns="34275" rIns="68575" bIns="34275" anchor="ctr" anchorCtr="0">
            <a:normAutofit/>
          </a:bodyPr>
          <a:lstStyle/>
          <a:p>
            <a:pPr marL="177800" lvl="0" indent="-177800" algn="l" rtl="0">
              <a:lnSpc>
                <a:spcPct val="90000"/>
              </a:lnSpc>
              <a:spcBef>
                <a:spcPts val="0"/>
              </a:spcBef>
              <a:spcAft>
                <a:spcPts val="0"/>
              </a:spcAft>
              <a:buClr>
                <a:srgbClr val="FFFFFF"/>
              </a:buClr>
              <a:buSzPts val="2400"/>
              <a:buChar char="•"/>
            </a:pPr>
            <a:r>
              <a:rPr lang="en" sz="2400">
                <a:solidFill>
                  <a:srgbClr val="FFFFFF"/>
                </a:solidFill>
                <a:latin typeface="Arial"/>
                <a:ea typeface="Arial"/>
                <a:cs typeface="Arial"/>
                <a:sym typeface="Arial"/>
              </a:rPr>
              <a:t>Your resume will be formatted in reverse chronological order.</a:t>
            </a:r>
            <a:endParaRPr/>
          </a:p>
          <a:p>
            <a:pPr marL="520700" lvl="1" indent="-171450" algn="l" rtl="0">
              <a:lnSpc>
                <a:spcPct val="90000"/>
              </a:lnSpc>
              <a:spcBef>
                <a:spcPts val="400"/>
              </a:spcBef>
              <a:spcAft>
                <a:spcPts val="0"/>
              </a:spcAft>
              <a:buClr>
                <a:srgbClr val="FFFFFF"/>
              </a:buClr>
              <a:buSzPts val="2100"/>
              <a:buChar char="•"/>
            </a:pPr>
            <a:r>
              <a:rPr lang="en" sz="2100">
                <a:solidFill>
                  <a:srgbClr val="FFFFFF"/>
                </a:solidFill>
                <a:latin typeface="Arial"/>
                <a:ea typeface="Arial"/>
                <a:cs typeface="Arial"/>
                <a:sym typeface="Arial"/>
              </a:rPr>
              <a:t>This follows your most recent work history to oldest</a:t>
            </a:r>
            <a:endParaRPr/>
          </a:p>
          <a:p>
            <a:pPr marL="177800" lvl="0" indent="-177800" algn="l" rtl="0">
              <a:lnSpc>
                <a:spcPct val="90000"/>
              </a:lnSpc>
              <a:spcBef>
                <a:spcPts val="800"/>
              </a:spcBef>
              <a:spcAft>
                <a:spcPts val="0"/>
              </a:spcAft>
              <a:buClr>
                <a:srgbClr val="FFFFFF"/>
              </a:buClr>
              <a:buSzPts val="2400"/>
              <a:buChar char="•"/>
            </a:pPr>
            <a:r>
              <a:rPr lang="en" sz="2400">
                <a:solidFill>
                  <a:srgbClr val="FFFFFF"/>
                </a:solidFill>
                <a:latin typeface="Arial"/>
                <a:ea typeface="Arial"/>
                <a:cs typeface="Arial"/>
                <a:sym typeface="Arial"/>
              </a:rPr>
              <a:t>Format with consistency</a:t>
            </a:r>
            <a:endParaRPr/>
          </a:p>
          <a:p>
            <a:pPr marL="520700" lvl="1" indent="-171450" algn="l" rtl="0">
              <a:lnSpc>
                <a:spcPct val="90000"/>
              </a:lnSpc>
              <a:spcBef>
                <a:spcPts val="400"/>
              </a:spcBef>
              <a:spcAft>
                <a:spcPts val="0"/>
              </a:spcAft>
              <a:buClr>
                <a:srgbClr val="FFFFFF"/>
              </a:buClr>
              <a:buSzPts val="2100"/>
              <a:buChar char="•"/>
            </a:pPr>
            <a:r>
              <a:rPr lang="en" sz="2100">
                <a:solidFill>
                  <a:srgbClr val="FFFFFF"/>
                </a:solidFill>
                <a:latin typeface="Arial"/>
                <a:ea typeface="Arial"/>
                <a:cs typeface="Arial"/>
                <a:sym typeface="Arial"/>
              </a:rPr>
              <a:t>1-2 fonts on your resume</a:t>
            </a:r>
            <a:endParaRPr/>
          </a:p>
          <a:p>
            <a:pPr marL="520700" lvl="1" indent="-171450" algn="l" rtl="0">
              <a:lnSpc>
                <a:spcPct val="90000"/>
              </a:lnSpc>
              <a:spcBef>
                <a:spcPts val="400"/>
              </a:spcBef>
              <a:spcAft>
                <a:spcPts val="0"/>
              </a:spcAft>
              <a:buClr>
                <a:srgbClr val="FFFFFF"/>
              </a:buClr>
              <a:buSzPts val="2100"/>
              <a:buChar char="•"/>
            </a:pPr>
            <a:r>
              <a:rPr lang="en" sz="2100">
                <a:solidFill>
                  <a:srgbClr val="FFFFFF"/>
                </a:solidFill>
                <a:latin typeface="Arial"/>
                <a:ea typeface="Arial"/>
                <a:cs typeface="Arial"/>
                <a:sym typeface="Arial"/>
              </a:rPr>
              <a:t>Fonts should be no smaller than 8 point – 10 point preferred </a:t>
            </a:r>
            <a:endParaRPr/>
          </a:p>
          <a:p>
            <a:pPr marL="520700" lvl="1" indent="-171450" algn="l" rtl="0">
              <a:lnSpc>
                <a:spcPct val="90000"/>
              </a:lnSpc>
              <a:spcBef>
                <a:spcPts val="400"/>
              </a:spcBef>
              <a:spcAft>
                <a:spcPts val="0"/>
              </a:spcAft>
              <a:buClr>
                <a:srgbClr val="FFFFFF"/>
              </a:buClr>
              <a:buSzPts val="2100"/>
              <a:buChar char="•"/>
            </a:pPr>
            <a:r>
              <a:rPr lang="en" sz="2100">
                <a:solidFill>
                  <a:srgbClr val="FFFFFF"/>
                </a:solidFill>
                <a:latin typeface="Arial"/>
                <a:ea typeface="Arial"/>
                <a:cs typeface="Arial"/>
                <a:sym typeface="Arial"/>
              </a:rPr>
              <a:t>Sections should be clearly divided</a:t>
            </a:r>
            <a:endParaRPr/>
          </a:p>
          <a:p>
            <a:pPr marL="520700" lvl="1" indent="-171450" algn="l" rtl="0">
              <a:lnSpc>
                <a:spcPct val="90000"/>
              </a:lnSpc>
              <a:spcBef>
                <a:spcPts val="400"/>
              </a:spcBef>
              <a:spcAft>
                <a:spcPts val="0"/>
              </a:spcAft>
              <a:buClr>
                <a:srgbClr val="FFFFFF"/>
              </a:buClr>
              <a:buSzPts val="2100"/>
              <a:buChar char="•"/>
            </a:pPr>
            <a:r>
              <a:rPr lang="en" sz="2100">
                <a:solidFill>
                  <a:srgbClr val="FFFFFF"/>
                </a:solidFill>
                <a:latin typeface="Arial"/>
                <a:ea typeface="Arial"/>
                <a:cs typeface="Arial"/>
                <a:sym typeface="Arial"/>
              </a:rPr>
              <a:t>Resumes typically don’t use complete sentences</a:t>
            </a:r>
            <a:endParaRPr/>
          </a:p>
          <a:p>
            <a:pPr marL="863600" lvl="2" indent="-177800" algn="l" rtl="0">
              <a:lnSpc>
                <a:spcPct val="90000"/>
              </a:lnSpc>
              <a:spcBef>
                <a:spcPts val="400"/>
              </a:spcBef>
              <a:spcAft>
                <a:spcPts val="0"/>
              </a:spcAft>
              <a:buClr>
                <a:srgbClr val="FFFFFF"/>
              </a:buClr>
              <a:buSzPts val="1800"/>
              <a:buChar char="•"/>
            </a:pPr>
            <a:r>
              <a:rPr lang="en" sz="1800">
                <a:solidFill>
                  <a:srgbClr val="FFFFFF"/>
                </a:solidFill>
                <a:latin typeface="Arial"/>
                <a:ea typeface="Arial"/>
                <a:cs typeface="Arial"/>
                <a:sym typeface="Arial"/>
              </a:rPr>
              <a:t>Instead use action phrases</a:t>
            </a:r>
            <a:endParaRPr sz="1500">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pic>
        <p:nvPicPr>
          <p:cNvPr id="249" name="Google Shape;249;p40" descr="A picture containing text, person, male&#10;&#10;Description automatically generated"/>
          <p:cNvPicPr preferRelativeResize="0"/>
          <p:nvPr/>
        </p:nvPicPr>
        <p:blipFill rotWithShape="1">
          <a:blip r:embed="rId3">
            <a:alphaModFix/>
          </a:blip>
          <a:srcRect t="14390" b="1340"/>
          <a:stretch/>
        </p:blipFill>
        <p:spPr>
          <a:xfrm>
            <a:off x="-1" y="8"/>
            <a:ext cx="9144000" cy="5143493"/>
          </a:xfrm>
          <a:prstGeom prst="rect">
            <a:avLst/>
          </a:prstGeom>
          <a:noFill/>
          <a:ln>
            <a:noFill/>
          </a:ln>
        </p:spPr>
      </p:pic>
      <p:sp>
        <p:nvSpPr>
          <p:cNvPr id="250" name="Google Shape;250;p40"/>
          <p:cNvSpPr/>
          <p:nvPr/>
        </p:nvSpPr>
        <p:spPr>
          <a:xfrm flipH="1">
            <a:off x="0" y="748631"/>
            <a:ext cx="4512879" cy="4394869"/>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51" name="Google Shape;251;p40"/>
          <p:cNvSpPr txBox="1">
            <a:spLocks noGrp="1"/>
          </p:cNvSpPr>
          <p:nvPr>
            <p:ph type="title"/>
          </p:nvPr>
        </p:nvSpPr>
        <p:spPr>
          <a:xfrm>
            <a:off x="532086" y="1435463"/>
            <a:ext cx="3153103" cy="1007065"/>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 sz="3600">
                <a:latin typeface="Arial"/>
                <a:ea typeface="Arial"/>
                <a:cs typeface="Arial"/>
                <a:sym typeface="Arial"/>
              </a:rPr>
              <a:t>Questions</a:t>
            </a:r>
            <a:endParaRPr/>
          </a:p>
        </p:txBody>
      </p:sp>
      <p:cxnSp>
        <p:nvCxnSpPr>
          <p:cNvPr id="252" name="Google Shape;252;p40"/>
          <p:cNvCxnSpPr/>
          <p:nvPr/>
        </p:nvCxnSpPr>
        <p:spPr>
          <a:xfrm>
            <a:off x="1715288" y="2502854"/>
            <a:ext cx="701565" cy="0"/>
          </a:xfrm>
          <a:prstGeom prst="straightConnector1">
            <a:avLst/>
          </a:prstGeom>
          <a:noFill/>
          <a:ln w="25400" cap="sq" cmpd="sng">
            <a:solidFill>
              <a:srgbClr val="262626"/>
            </a:solidFill>
            <a:prstDash val="solid"/>
            <a:bevel/>
            <a:headEnd type="none" w="sm" len="sm"/>
            <a:tailEnd type="none" w="sm" len="sm"/>
          </a:ln>
        </p:spPr>
      </p:cxnSp>
      <p:sp>
        <p:nvSpPr>
          <p:cNvPr id="253" name="Google Shape;253;p40"/>
          <p:cNvSpPr txBox="1">
            <a:spLocks noGrp="1"/>
          </p:cNvSpPr>
          <p:nvPr>
            <p:ph type="body" idx="1"/>
          </p:nvPr>
        </p:nvSpPr>
        <p:spPr>
          <a:xfrm>
            <a:off x="386250" y="2640651"/>
            <a:ext cx="3444900" cy="2335500"/>
          </a:xfrm>
          <a:prstGeom prst="rect">
            <a:avLst/>
          </a:prstGeom>
          <a:noFill/>
          <a:ln>
            <a:noFill/>
          </a:ln>
        </p:spPr>
        <p:txBody>
          <a:bodyPr spcFirstLastPara="1" wrap="square" lIns="68575" tIns="34275" rIns="68575" bIns="34275" anchor="ctr" anchorCtr="0">
            <a:normAutofit lnSpcReduction="10000"/>
          </a:bodyPr>
          <a:lstStyle/>
          <a:p>
            <a:pPr marL="177800" lvl="0" indent="-171450" algn="l" rtl="0">
              <a:lnSpc>
                <a:spcPct val="90000"/>
              </a:lnSpc>
              <a:spcBef>
                <a:spcPts val="0"/>
              </a:spcBef>
              <a:spcAft>
                <a:spcPts val="0"/>
              </a:spcAft>
              <a:buClr>
                <a:schemeClr val="dk1"/>
              </a:buClr>
              <a:buSzPts val="2100"/>
              <a:buChar char="•"/>
            </a:pPr>
            <a:r>
              <a:rPr lang="en">
                <a:latin typeface="Arial"/>
                <a:ea typeface="Arial"/>
                <a:cs typeface="Arial"/>
                <a:sym typeface="Arial"/>
              </a:rPr>
              <a:t>How long do employers usually look at a resume?</a:t>
            </a:r>
            <a:endParaRPr/>
          </a:p>
          <a:p>
            <a:pPr marL="723900" lvl="1" indent="-374650" algn="l" rtl="0">
              <a:lnSpc>
                <a:spcPct val="90000"/>
              </a:lnSpc>
              <a:spcBef>
                <a:spcPts val="400"/>
              </a:spcBef>
              <a:spcAft>
                <a:spcPts val="0"/>
              </a:spcAft>
              <a:buClr>
                <a:schemeClr val="dk1"/>
              </a:buClr>
              <a:buSzPts val="2100"/>
              <a:buFont typeface="Calibri"/>
              <a:buAutoNum type="alphaUcPeriod"/>
            </a:pPr>
            <a:r>
              <a:rPr lang="en" sz="2100">
                <a:latin typeface="Arial"/>
                <a:ea typeface="Arial"/>
                <a:cs typeface="Arial"/>
                <a:sym typeface="Arial"/>
              </a:rPr>
              <a:t>Less than 30 seconds</a:t>
            </a:r>
            <a:endParaRPr/>
          </a:p>
          <a:p>
            <a:pPr marL="723900" lvl="1" indent="-374650" algn="l" rtl="0">
              <a:lnSpc>
                <a:spcPct val="90000"/>
              </a:lnSpc>
              <a:spcBef>
                <a:spcPts val="400"/>
              </a:spcBef>
              <a:spcAft>
                <a:spcPts val="0"/>
              </a:spcAft>
              <a:buClr>
                <a:schemeClr val="dk1"/>
              </a:buClr>
              <a:buSzPts val="2100"/>
              <a:buFont typeface="Calibri"/>
              <a:buAutoNum type="alphaUcPeriod"/>
            </a:pPr>
            <a:r>
              <a:rPr lang="en" sz="2100">
                <a:latin typeface="Arial"/>
                <a:ea typeface="Arial"/>
                <a:cs typeface="Arial"/>
                <a:sym typeface="Arial"/>
              </a:rPr>
              <a:t>3 minutes</a:t>
            </a:r>
            <a:endParaRPr/>
          </a:p>
          <a:p>
            <a:pPr marL="723900" lvl="1" indent="-374650" algn="l" rtl="0">
              <a:lnSpc>
                <a:spcPct val="90000"/>
              </a:lnSpc>
              <a:spcBef>
                <a:spcPts val="400"/>
              </a:spcBef>
              <a:spcAft>
                <a:spcPts val="0"/>
              </a:spcAft>
              <a:buClr>
                <a:schemeClr val="dk1"/>
              </a:buClr>
              <a:buSzPts val="2100"/>
              <a:buFont typeface="Calibri"/>
              <a:buAutoNum type="alphaUcPeriod"/>
            </a:pPr>
            <a:r>
              <a:rPr lang="en" sz="2100">
                <a:latin typeface="Arial"/>
                <a:ea typeface="Arial"/>
                <a:cs typeface="Arial"/>
                <a:sym typeface="Arial"/>
              </a:rPr>
              <a:t>1 minute</a:t>
            </a:r>
            <a:endParaRPr/>
          </a:p>
          <a:p>
            <a:pPr marL="177800" lvl="0" indent="-88900" algn="l" rtl="0">
              <a:lnSpc>
                <a:spcPct val="90000"/>
              </a:lnSpc>
              <a:spcBef>
                <a:spcPts val="800"/>
              </a:spcBef>
              <a:spcAft>
                <a:spcPts val="0"/>
              </a:spcAft>
              <a:buClr>
                <a:schemeClr val="dk1"/>
              </a:buClr>
              <a:buSzPts val="1400"/>
              <a:buNone/>
            </a:pPr>
            <a:endParaRPr sz="1400">
              <a:latin typeface="Arial"/>
              <a:ea typeface="Arial"/>
              <a:cs typeface="Arial"/>
              <a:sym typeface="Arial"/>
            </a:endParaRPr>
          </a:p>
          <a:p>
            <a:pPr marL="342900" lvl="1" indent="0" algn="l" rtl="0">
              <a:lnSpc>
                <a:spcPct val="90000"/>
              </a:lnSpc>
              <a:spcBef>
                <a:spcPts val="400"/>
              </a:spcBef>
              <a:spcAft>
                <a:spcPts val="0"/>
              </a:spcAft>
              <a:buClr>
                <a:schemeClr val="dk1"/>
              </a:buClr>
              <a:buSzPts val="1400"/>
              <a:buNone/>
            </a:pPr>
            <a:endParaRPr sz="14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pic>
        <p:nvPicPr>
          <p:cNvPr id="258" name="Google Shape;258;p41" descr="A picture containing text, person, male&#10;&#10;Description automatically generated"/>
          <p:cNvPicPr preferRelativeResize="0"/>
          <p:nvPr/>
        </p:nvPicPr>
        <p:blipFill rotWithShape="1">
          <a:blip r:embed="rId3">
            <a:alphaModFix/>
          </a:blip>
          <a:srcRect t="14390" b="1340"/>
          <a:stretch/>
        </p:blipFill>
        <p:spPr>
          <a:xfrm>
            <a:off x="-1" y="8"/>
            <a:ext cx="9144000" cy="5143493"/>
          </a:xfrm>
          <a:prstGeom prst="rect">
            <a:avLst/>
          </a:prstGeom>
          <a:noFill/>
          <a:ln>
            <a:noFill/>
          </a:ln>
        </p:spPr>
      </p:pic>
      <p:sp>
        <p:nvSpPr>
          <p:cNvPr id="259" name="Google Shape;259;p41"/>
          <p:cNvSpPr/>
          <p:nvPr/>
        </p:nvSpPr>
        <p:spPr>
          <a:xfrm flipH="1">
            <a:off x="0" y="748631"/>
            <a:ext cx="4512879" cy="4394869"/>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60" name="Google Shape;260;p41"/>
          <p:cNvSpPr txBox="1">
            <a:spLocks noGrp="1"/>
          </p:cNvSpPr>
          <p:nvPr>
            <p:ph type="title"/>
          </p:nvPr>
        </p:nvSpPr>
        <p:spPr>
          <a:xfrm>
            <a:off x="532086" y="1435463"/>
            <a:ext cx="3153103" cy="1007065"/>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 sz="3600">
                <a:latin typeface="Arial"/>
                <a:ea typeface="Arial"/>
                <a:cs typeface="Arial"/>
                <a:sym typeface="Arial"/>
              </a:rPr>
              <a:t>Questions</a:t>
            </a:r>
            <a:endParaRPr/>
          </a:p>
        </p:txBody>
      </p:sp>
      <p:cxnSp>
        <p:nvCxnSpPr>
          <p:cNvPr id="261" name="Google Shape;261;p41"/>
          <p:cNvCxnSpPr/>
          <p:nvPr/>
        </p:nvCxnSpPr>
        <p:spPr>
          <a:xfrm>
            <a:off x="1715288" y="2502854"/>
            <a:ext cx="701565" cy="0"/>
          </a:xfrm>
          <a:prstGeom prst="straightConnector1">
            <a:avLst/>
          </a:prstGeom>
          <a:noFill/>
          <a:ln w="25400" cap="sq" cmpd="sng">
            <a:solidFill>
              <a:srgbClr val="262626"/>
            </a:solidFill>
            <a:prstDash val="solid"/>
            <a:bevel/>
            <a:headEnd type="none" w="sm" len="sm"/>
            <a:tailEnd type="none" w="sm" len="sm"/>
          </a:ln>
        </p:spPr>
      </p:cxnSp>
      <p:sp>
        <p:nvSpPr>
          <p:cNvPr id="262" name="Google Shape;262;p41"/>
          <p:cNvSpPr txBox="1">
            <a:spLocks noGrp="1"/>
          </p:cNvSpPr>
          <p:nvPr>
            <p:ph type="body" idx="1"/>
          </p:nvPr>
        </p:nvSpPr>
        <p:spPr>
          <a:xfrm>
            <a:off x="386250" y="2640651"/>
            <a:ext cx="3444900" cy="2502900"/>
          </a:xfrm>
          <a:prstGeom prst="rect">
            <a:avLst/>
          </a:prstGeom>
          <a:noFill/>
          <a:ln>
            <a:noFill/>
          </a:ln>
        </p:spPr>
        <p:txBody>
          <a:bodyPr spcFirstLastPara="1" wrap="square" lIns="68575" tIns="34275" rIns="68575" bIns="34275" anchor="ctr" anchorCtr="0">
            <a:normAutofit/>
          </a:bodyPr>
          <a:lstStyle/>
          <a:p>
            <a:pPr marL="177800" lvl="0" indent="-171450" algn="l" rtl="0">
              <a:lnSpc>
                <a:spcPct val="90000"/>
              </a:lnSpc>
              <a:spcBef>
                <a:spcPts val="0"/>
              </a:spcBef>
              <a:spcAft>
                <a:spcPts val="0"/>
              </a:spcAft>
              <a:buClr>
                <a:schemeClr val="dk1"/>
              </a:buClr>
              <a:buSzPts val="2100"/>
              <a:buChar char="•"/>
            </a:pPr>
            <a:r>
              <a:rPr lang="en">
                <a:latin typeface="Arial"/>
                <a:ea typeface="Arial"/>
                <a:cs typeface="Arial"/>
                <a:sym typeface="Arial"/>
              </a:rPr>
              <a:t>How long do employers usually look at a resume?</a:t>
            </a:r>
            <a:endParaRPr/>
          </a:p>
          <a:p>
            <a:pPr marL="723900" lvl="1" indent="-374650" algn="l" rtl="0">
              <a:lnSpc>
                <a:spcPct val="90000"/>
              </a:lnSpc>
              <a:spcBef>
                <a:spcPts val="400"/>
              </a:spcBef>
              <a:spcAft>
                <a:spcPts val="0"/>
              </a:spcAft>
              <a:buClr>
                <a:schemeClr val="dk1"/>
              </a:buClr>
              <a:buSzPts val="2100"/>
              <a:buFont typeface="Calibri"/>
              <a:buAutoNum type="alphaUcPeriod"/>
            </a:pPr>
            <a:r>
              <a:rPr lang="en" sz="2100">
                <a:latin typeface="Arial"/>
                <a:ea typeface="Arial"/>
                <a:cs typeface="Arial"/>
                <a:sym typeface="Arial"/>
              </a:rPr>
              <a:t>Less than 30 seconds</a:t>
            </a:r>
            <a:endParaRPr/>
          </a:p>
          <a:p>
            <a:pPr marL="342900" lvl="1" indent="0" algn="l" rtl="0">
              <a:lnSpc>
                <a:spcPct val="90000"/>
              </a:lnSpc>
              <a:spcBef>
                <a:spcPts val="400"/>
              </a:spcBef>
              <a:spcAft>
                <a:spcPts val="0"/>
              </a:spcAft>
              <a:buClr>
                <a:schemeClr val="dk1"/>
              </a:buClr>
              <a:buSzPts val="2100"/>
              <a:buNone/>
            </a:pPr>
            <a:endParaRPr sz="2100">
              <a:latin typeface="Arial"/>
              <a:ea typeface="Arial"/>
              <a:cs typeface="Arial"/>
              <a:sym typeface="Arial"/>
            </a:endParaRPr>
          </a:p>
          <a:p>
            <a:pPr marL="342900" lvl="1" indent="0" algn="l" rtl="0">
              <a:lnSpc>
                <a:spcPct val="90000"/>
              </a:lnSpc>
              <a:spcBef>
                <a:spcPts val="400"/>
              </a:spcBef>
              <a:spcAft>
                <a:spcPts val="0"/>
              </a:spcAft>
              <a:buClr>
                <a:schemeClr val="dk1"/>
              </a:buClr>
              <a:buSzPts val="2100"/>
              <a:buNone/>
            </a:pPr>
            <a:endParaRPr sz="2100">
              <a:latin typeface="Arial"/>
              <a:ea typeface="Arial"/>
              <a:cs typeface="Arial"/>
              <a:sym typeface="Arial"/>
            </a:endParaRPr>
          </a:p>
          <a:p>
            <a:pPr marL="342900" lvl="1" indent="0" algn="l" rtl="0">
              <a:lnSpc>
                <a:spcPct val="90000"/>
              </a:lnSpc>
              <a:spcBef>
                <a:spcPts val="400"/>
              </a:spcBef>
              <a:spcAft>
                <a:spcPts val="0"/>
              </a:spcAft>
              <a:buClr>
                <a:schemeClr val="dk1"/>
              </a:buClr>
              <a:buSzPts val="1400"/>
              <a:buNone/>
            </a:pPr>
            <a:endParaRPr sz="1400">
              <a:latin typeface="Arial"/>
              <a:ea typeface="Arial"/>
              <a:cs typeface="Arial"/>
              <a:sym typeface="Arial"/>
            </a:endParaRPr>
          </a:p>
          <a:p>
            <a:pPr marL="342900" lvl="1" indent="0" algn="l" rtl="0">
              <a:lnSpc>
                <a:spcPct val="90000"/>
              </a:lnSpc>
              <a:spcBef>
                <a:spcPts val="400"/>
              </a:spcBef>
              <a:spcAft>
                <a:spcPts val="0"/>
              </a:spcAft>
              <a:buClr>
                <a:schemeClr val="dk1"/>
              </a:buClr>
              <a:buSzPts val="1400"/>
              <a:buNone/>
            </a:pPr>
            <a:endParaRPr sz="1400">
              <a:latin typeface="Arial"/>
              <a:ea typeface="Arial"/>
              <a:cs typeface="Arial"/>
              <a:sym typeface="Arial"/>
            </a:endParaRPr>
          </a:p>
        </p:txBody>
      </p:sp>
      <p:sp>
        <p:nvSpPr>
          <p:cNvPr id="263" name="Google Shape;263;p41"/>
          <p:cNvSpPr txBox="1"/>
          <p:nvPr/>
        </p:nvSpPr>
        <p:spPr>
          <a:xfrm>
            <a:off x="340929" y="3958808"/>
            <a:ext cx="3831000" cy="946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700" b="0" i="0" u="none" strike="noStrike" cap="none">
                <a:solidFill>
                  <a:schemeClr val="dk1"/>
                </a:solidFill>
                <a:latin typeface="Arial"/>
                <a:ea typeface="Arial"/>
                <a:cs typeface="Arial"/>
                <a:sym typeface="Arial"/>
              </a:rPr>
              <a:t>Employers receive hundreds of resumes</a:t>
            </a:r>
            <a:endParaRPr sz="1700"/>
          </a:p>
          <a:p>
            <a:pPr marL="0" marR="0" lvl="0" indent="0" algn="l" rtl="0">
              <a:spcBef>
                <a:spcPts val="0"/>
              </a:spcBef>
              <a:spcAft>
                <a:spcPts val="0"/>
              </a:spcAft>
              <a:buNone/>
            </a:pPr>
            <a:endParaRPr sz="600">
              <a:solidFill>
                <a:schemeClr val="dk1"/>
              </a:solidFill>
              <a:latin typeface="Arial"/>
              <a:ea typeface="Arial"/>
              <a:cs typeface="Arial"/>
              <a:sym typeface="Arial"/>
            </a:endParaRPr>
          </a:p>
          <a:p>
            <a:pPr marL="0" marR="0" lvl="0" indent="0" algn="l" rtl="0">
              <a:spcBef>
                <a:spcPts val="0"/>
              </a:spcBef>
              <a:spcAft>
                <a:spcPts val="0"/>
              </a:spcAft>
              <a:buNone/>
            </a:pPr>
            <a:r>
              <a:rPr lang="en" sz="1700">
                <a:solidFill>
                  <a:schemeClr val="dk1"/>
                </a:solidFill>
                <a:latin typeface="Arial"/>
                <a:ea typeface="Arial"/>
                <a:cs typeface="Arial"/>
                <a:sym typeface="Arial"/>
              </a:rPr>
              <a:t>Little details are important!!!!</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42"/>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9" name="Google Shape;269;p42"/>
          <p:cNvSpPr txBox="1">
            <a:spLocks noGrp="1"/>
          </p:cNvSpPr>
          <p:nvPr>
            <p:ph type="title"/>
          </p:nvPr>
        </p:nvSpPr>
        <p:spPr>
          <a:xfrm>
            <a:off x="3973322" y="246888"/>
            <a:ext cx="4688333" cy="133731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Arial"/>
              <a:buNone/>
            </a:pPr>
            <a:r>
              <a:rPr lang="en" sz="4100">
                <a:latin typeface="Arial"/>
                <a:ea typeface="Arial"/>
                <a:cs typeface="Arial"/>
                <a:sym typeface="Arial"/>
              </a:rPr>
              <a:t>Tips &amp; Suggestions</a:t>
            </a:r>
            <a:endParaRPr/>
          </a:p>
        </p:txBody>
      </p:sp>
      <p:pic>
        <p:nvPicPr>
          <p:cNvPr id="270" name="Google Shape;270;p42" descr="A picture containing text&#10;&#10;Description automatically generated"/>
          <p:cNvPicPr preferRelativeResize="0"/>
          <p:nvPr/>
        </p:nvPicPr>
        <p:blipFill rotWithShape="1">
          <a:blip r:embed="rId3">
            <a:alphaModFix/>
          </a:blip>
          <a:srcRect l="45948" r="9399"/>
          <a:stretch/>
        </p:blipFill>
        <p:spPr>
          <a:xfrm>
            <a:off x="1" y="8"/>
            <a:ext cx="3493008" cy="5143492"/>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271" name="Google Shape;271;p42"/>
          <p:cNvSpPr/>
          <p:nvPr/>
        </p:nvSpPr>
        <p:spPr>
          <a:xfrm>
            <a:off x="3973322" y="1781210"/>
            <a:ext cx="3182692" cy="13716"/>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2" name="Google Shape;272;p42"/>
          <p:cNvSpPr txBox="1">
            <a:spLocks noGrp="1"/>
          </p:cNvSpPr>
          <p:nvPr>
            <p:ph type="body" idx="1"/>
          </p:nvPr>
        </p:nvSpPr>
        <p:spPr>
          <a:xfrm>
            <a:off x="3565438" y="1970099"/>
            <a:ext cx="5504100" cy="3173400"/>
          </a:xfrm>
          <a:prstGeom prst="rect">
            <a:avLst/>
          </a:prstGeom>
          <a:noFill/>
          <a:ln>
            <a:noFill/>
          </a:ln>
        </p:spPr>
        <p:txBody>
          <a:bodyPr spcFirstLastPara="1" wrap="square" lIns="68575" tIns="34275" rIns="68575" bIns="34275" anchor="t" anchorCtr="0">
            <a:normAutofit lnSpcReduction="20000"/>
          </a:bodyPr>
          <a:lstStyle/>
          <a:p>
            <a:pPr marL="177800" lvl="0" indent="-177800" algn="l" rtl="0">
              <a:lnSpc>
                <a:spcPct val="90000"/>
              </a:lnSpc>
              <a:spcBef>
                <a:spcPts val="0"/>
              </a:spcBef>
              <a:spcAft>
                <a:spcPts val="0"/>
              </a:spcAft>
              <a:buClr>
                <a:schemeClr val="dk1"/>
              </a:buClr>
              <a:buSzPts val="1800"/>
              <a:buChar char="•"/>
            </a:pPr>
            <a:r>
              <a:rPr lang="en" sz="1800">
                <a:latin typeface="Arial"/>
                <a:ea typeface="Arial"/>
                <a:cs typeface="Arial"/>
                <a:sym typeface="Arial"/>
              </a:rPr>
              <a:t>Look at resumes for the same job to get an idea – DO NOT COPY &amp; PASTE SOMEONE ELSE’S RESUME</a:t>
            </a:r>
            <a:endParaRPr/>
          </a:p>
          <a:p>
            <a:pPr marL="177800" lvl="0" indent="-177800" algn="l" rtl="0">
              <a:lnSpc>
                <a:spcPct val="90000"/>
              </a:lnSpc>
              <a:spcBef>
                <a:spcPts val="800"/>
              </a:spcBef>
              <a:spcAft>
                <a:spcPts val="0"/>
              </a:spcAft>
              <a:buClr>
                <a:schemeClr val="dk1"/>
              </a:buClr>
              <a:buSzPts val="1800"/>
              <a:buChar char="•"/>
            </a:pPr>
            <a:r>
              <a:rPr lang="en" sz="1800">
                <a:latin typeface="Arial"/>
                <a:ea typeface="Arial"/>
                <a:cs typeface="Arial"/>
                <a:sym typeface="Arial"/>
              </a:rPr>
              <a:t>Be concise, factual, and positive</a:t>
            </a:r>
            <a:endParaRPr/>
          </a:p>
          <a:p>
            <a:pPr marL="177800" lvl="0" indent="-177800" algn="l" rtl="0">
              <a:lnSpc>
                <a:spcPct val="90000"/>
              </a:lnSpc>
              <a:spcBef>
                <a:spcPts val="800"/>
              </a:spcBef>
              <a:spcAft>
                <a:spcPts val="0"/>
              </a:spcAft>
              <a:buClr>
                <a:schemeClr val="dk1"/>
              </a:buClr>
              <a:buSzPts val="1800"/>
              <a:buChar char="•"/>
            </a:pPr>
            <a:r>
              <a:rPr lang="en" sz="1800">
                <a:latin typeface="Arial"/>
                <a:ea typeface="Arial"/>
                <a:cs typeface="Arial"/>
                <a:sym typeface="Arial"/>
              </a:rPr>
              <a:t>Your resume must be </a:t>
            </a:r>
            <a:r>
              <a:rPr lang="en" sz="1800" b="1">
                <a:latin typeface="Arial"/>
                <a:ea typeface="Arial"/>
                <a:cs typeface="Arial"/>
                <a:sym typeface="Arial"/>
              </a:rPr>
              <a:t>PERFECT</a:t>
            </a:r>
            <a:r>
              <a:rPr lang="en" sz="1800">
                <a:latin typeface="Arial"/>
                <a:ea typeface="Arial"/>
                <a:cs typeface="Arial"/>
                <a:sym typeface="Arial"/>
              </a:rPr>
              <a:t> </a:t>
            </a:r>
            <a:endParaRPr/>
          </a:p>
          <a:p>
            <a:pPr marL="520700" lvl="1" indent="-177800" algn="l" rtl="0">
              <a:lnSpc>
                <a:spcPct val="90000"/>
              </a:lnSpc>
              <a:spcBef>
                <a:spcPts val="400"/>
              </a:spcBef>
              <a:spcAft>
                <a:spcPts val="0"/>
              </a:spcAft>
              <a:buClr>
                <a:schemeClr val="dk1"/>
              </a:buClr>
              <a:buSzPts val="1600"/>
              <a:buChar char="•"/>
            </a:pPr>
            <a:r>
              <a:rPr lang="en" sz="1600">
                <a:latin typeface="Arial"/>
                <a:ea typeface="Arial"/>
                <a:cs typeface="Arial"/>
                <a:sym typeface="Arial"/>
              </a:rPr>
              <a:t>It only takes one error in spelling, punctuation, grammar, or formatting to have an employer toss your resume</a:t>
            </a:r>
            <a:endParaRPr sz="1600"/>
          </a:p>
          <a:p>
            <a:pPr marL="520700" lvl="1" indent="-177800" algn="l" rtl="0">
              <a:lnSpc>
                <a:spcPct val="90000"/>
              </a:lnSpc>
              <a:spcBef>
                <a:spcPts val="400"/>
              </a:spcBef>
              <a:spcAft>
                <a:spcPts val="0"/>
              </a:spcAft>
              <a:buClr>
                <a:schemeClr val="dk1"/>
              </a:buClr>
              <a:buSzPts val="1600"/>
              <a:buChar char="•"/>
            </a:pPr>
            <a:r>
              <a:rPr lang="en" sz="1600" b="1">
                <a:latin typeface="Arial"/>
                <a:ea typeface="Arial"/>
                <a:cs typeface="Arial"/>
                <a:sym typeface="Arial"/>
              </a:rPr>
              <a:t>PROOFREAD, PROOFREAD, PROOFREAD</a:t>
            </a:r>
            <a:endParaRPr sz="1600" b="1"/>
          </a:p>
          <a:p>
            <a:pPr marL="520700" lvl="1" indent="-177800" algn="l" rtl="0">
              <a:lnSpc>
                <a:spcPct val="90000"/>
              </a:lnSpc>
              <a:spcBef>
                <a:spcPts val="400"/>
              </a:spcBef>
              <a:spcAft>
                <a:spcPts val="0"/>
              </a:spcAft>
              <a:buClr>
                <a:schemeClr val="dk1"/>
              </a:buClr>
              <a:buSzPts val="1600"/>
              <a:buChar char="•"/>
            </a:pPr>
            <a:r>
              <a:rPr lang="en" sz="1600">
                <a:latin typeface="Arial"/>
                <a:ea typeface="Arial"/>
                <a:cs typeface="Arial"/>
                <a:sym typeface="Arial"/>
              </a:rPr>
              <a:t>Go over it with a fine-tooth comb</a:t>
            </a:r>
            <a:endParaRPr sz="1600"/>
          </a:p>
          <a:p>
            <a:pPr marL="520700" lvl="1" indent="-177800" algn="l" rtl="0">
              <a:lnSpc>
                <a:spcPct val="90000"/>
              </a:lnSpc>
              <a:spcBef>
                <a:spcPts val="400"/>
              </a:spcBef>
              <a:spcAft>
                <a:spcPts val="0"/>
              </a:spcAft>
              <a:buClr>
                <a:schemeClr val="dk1"/>
              </a:buClr>
              <a:buSzPts val="1600"/>
              <a:buChar char="•"/>
            </a:pPr>
            <a:r>
              <a:rPr lang="en" sz="1600" b="1">
                <a:latin typeface="Arial"/>
                <a:ea typeface="Arial"/>
                <a:cs typeface="Arial"/>
                <a:sym typeface="Arial"/>
              </a:rPr>
              <a:t>NEVER</a:t>
            </a:r>
            <a:r>
              <a:rPr lang="en" sz="1600">
                <a:latin typeface="Arial"/>
                <a:ea typeface="Arial"/>
                <a:cs typeface="Arial"/>
                <a:sym typeface="Arial"/>
              </a:rPr>
              <a:t> submit a resume without having someone else look it over</a:t>
            </a:r>
            <a:endParaRPr sz="1600"/>
          </a:p>
          <a:p>
            <a:pPr marL="177800" lvl="0" indent="-177800" algn="l" rtl="0">
              <a:lnSpc>
                <a:spcPct val="90000"/>
              </a:lnSpc>
              <a:spcBef>
                <a:spcPts val="800"/>
              </a:spcBef>
              <a:spcAft>
                <a:spcPts val="0"/>
              </a:spcAft>
              <a:buClr>
                <a:schemeClr val="dk1"/>
              </a:buClr>
              <a:buSzPts val="1800"/>
              <a:buChar char="•"/>
            </a:pPr>
            <a:r>
              <a:rPr lang="en" sz="1800">
                <a:latin typeface="Arial"/>
                <a:ea typeface="Arial"/>
                <a:cs typeface="Arial"/>
                <a:sym typeface="Arial"/>
              </a:rPr>
              <a:t>Limit your resume to 1 page</a:t>
            </a:r>
            <a:endParaRPr sz="11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43"/>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8" name="Google Shape;278;p43"/>
          <p:cNvSpPr txBox="1">
            <a:spLocks noGrp="1"/>
          </p:cNvSpPr>
          <p:nvPr>
            <p:ph type="title"/>
          </p:nvPr>
        </p:nvSpPr>
        <p:spPr>
          <a:xfrm>
            <a:off x="3973322" y="246888"/>
            <a:ext cx="4688333" cy="133731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Arial"/>
              <a:buNone/>
            </a:pPr>
            <a:r>
              <a:rPr lang="en" sz="4100">
                <a:latin typeface="Arial"/>
                <a:ea typeface="Arial"/>
                <a:cs typeface="Arial"/>
                <a:sym typeface="Arial"/>
              </a:rPr>
              <a:t>Tips &amp; Suggestions</a:t>
            </a:r>
            <a:endParaRPr/>
          </a:p>
        </p:txBody>
      </p:sp>
      <p:pic>
        <p:nvPicPr>
          <p:cNvPr id="279" name="Google Shape;279;p43" descr="A person holding a tablet&#10;&#10;Description automatically generated with low confidence"/>
          <p:cNvPicPr preferRelativeResize="0"/>
          <p:nvPr/>
        </p:nvPicPr>
        <p:blipFill rotWithShape="1">
          <a:blip r:embed="rId3">
            <a:alphaModFix/>
          </a:blip>
          <a:srcRect l="31024" r="32304"/>
          <a:stretch/>
        </p:blipFill>
        <p:spPr>
          <a:xfrm>
            <a:off x="1" y="8"/>
            <a:ext cx="3493008" cy="5143492"/>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280" name="Google Shape;280;p43"/>
          <p:cNvSpPr/>
          <p:nvPr/>
        </p:nvSpPr>
        <p:spPr>
          <a:xfrm>
            <a:off x="3973322" y="1781210"/>
            <a:ext cx="3182692" cy="13716"/>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1" name="Google Shape;281;p43"/>
          <p:cNvSpPr txBox="1">
            <a:spLocks noGrp="1"/>
          </p:cNvSpPr>
          <p:nvPr>
            <p:ph type="body" idx="1"/>
          </p:nvPr>
        </p:nvSpPr>
        <p:spPr>
          <a:xfrm>
            <a:off x="3598225" y="1881775"/>
            <a:ext cx="5415000" cy="3179400"/>
          </a:xfrm>
          <a:prstGeom prst="rect">
            <a:avLst/>
          </a:prstGeom>
          <a:noFill/>
          <a:ln>
            <a:noFill/>
          </a:ln>
        </p:spPr>
        <p:txBody>
          <a:bodyPr spcFirstLastPara="1" wrap="square" lIns="68575" tIns="34275" rIns="68575" bIns="34275" anchor="t" anchorCtr="0">
            <a:normAutofit fontScale="85000" lnSpcReduction="10000"/>
          </a:bodyPr>
          <a:lstStyle/>
          <a:p>
            <a:pPr marL="177800" lvl="0" indent="-164147" algn="l" rtl="0">
              <a:lnSpc>
                <a:spcPct val="90000"/>
              </a:lnSpc>
              <a:spcBef>
                <a:spcPts val="0"/>
              </a:spcBef>
              <a:spcAft>
                <a:spcPts val="0"/>
              </a:spcAft>
              <a:buClr>
                <a:schemeClr val="dk1"/>
              </a:buClr>
              <a:buSzPct val="100000"/>
              <a:buChar char="•"/>
            </a:pPr>
            <a:r>
              <a:rPr lang="en">
                <a:latin typeface="Arial"/>
                <a:ea typeface="Arial"/>
                <a:cs typeface="Arial"/>
                <a:sym typeface="Arial"/>
              </a:rPr>
              <a:t>If you have little work experience you will need to highlight your accomplishments in an out of the classroom.</a:t>
            </a:r>
            <a:endParaRPr/>
          </a:p>
          <a:p>
            <a:pPr marL="520700" lvl="1" indent="-165099" algn="l" rtl="0">
              <a:lnSpc>
                <a:spcPct val="90000"/>
              </a:lnSpc>
              <a:spcBef>
                <a:spcPts val="400"/>
              </a:spcBef>
              <a:spcAft>
                <a:spcPts val="0"/>
              </a:spcAft>
              <a:buClr>
                <a:schemeClr val="dk1"/>
              </a:buClr>
              <a:buSzPct val="100000"/>
              <a:buChar char="•"/>
            </a:pPr>
            <a:r>
              <a:rPr lang="en" sz="1882">
                <a:latin typeface="Arial"/>
                <a:ea typeface="Arial"/>
                <a:cs typeface="Arial"/>
                <a:sym typeface="Arial"/>
              </a:rPr>
              <a:t>Volunteer activities, hobbies, sports, clubs, awards</a:t>
            </a:r>
            <a:endParaRPr sz="1682"/>
          </a:p>
          <a:p>
            <a:pPr marL="177800" lvl="0" indent="-164147" algn="l" rtl="0">
              <a:lnSpc>
                <a:spcPct val="90000"/>
              </a:lnSpc>
              <a:spcBef>
                <a:spcPts val="800"/>
              </a:spcBef>
              <a:spcAft>
                <a:spcPts val="0"/>
              </a:spcAft>
              <a:buClr>
                <a:schemeClr val="dk1"/>
              </a:buClr>
              <a:buSzPct val="100000"/>
              <a:buChar char="•"/>
            </a:pPr>
            <a:r>
              <a:rPr lang="en">
                <a:latin typeface="Arial"/>
                <a:ea typeface="Arial"/>
                <a:cs typeface="Arial"/>
                <a:sym typeface="Arial"/>
              </a:rPr>
              <a:t>Look at the job description/listing and present your objective in a manner that relates to that.</a:t>
            </a:r>
            <a:endParaRPr/>
          </a:p>
          <a:p>
            <a:pPr marL="520700" lvl="1" indent="-165099" algn="l" rtl="0">
              <a:lnSpc>
                <a:spcPct val="90000"/>
              </a:lnSpc>
              <a:spcBef>
                <a:spcPts val="400"/>
              </a:spcBef>
              <a:spcAft>
                <a:spcPts val="0"/>
              </a:spcAft>
              <a:buClr>
                <a:schemeClr val="dk1"/>
              </a:buClr>
              <a:buSzPct val="100000"/>
              <a:buChar char="•"/>
            </a:pPr>
            <a:r>
              <a:rPr lang="en" sz="1882">
                <a:latin typeface="Arial"/>
                <a:ea typeface="Arial"/>
                <a:cs typeface="Arial"/>
                <a:sym typeface="Arial"/>
              </a:rPr>
              <a:t>Job description is also a great place to look for what the company is looking for in that position and you can use some of those action words in your resume </a:t>
            </a:r>
            <a:endParaRPr sz="1682"/>
          </a:p>
          <a:p>
            <a:pPr marL="177800" lvl="0" indent="-164147" algn="l" rtl="0">
              <a:lnSpc>
                <a:spcPct val="90000"/>
              </a:lnSpc>
              <a:spcBef>
                <a:spcPts val="800"/>
              </a:spcBef>
              <a:spcAft>
                <a:spcPts val="0"/>
              </a:spcAft>
              <a:buClr>
                <a:schemeClr val="dk1"/>
              </a:buClr>
              <a:buSzPct val="100000"/>
              <a:buChar char="•"/>
            </a:pPr>
            <a:r>
              <a:rPr lang="en" b="1">
                <a:latin typeface="Arial"/>
                <a:ea typeface="Arial"/>
                <a:cs typeface="Arial"/>
                <a:sym typeface="Arial"/>
              </a:rPr>
              <a:t>SELL YOURSELF </a:t>
            </a:r>
            <a:r>
              <a:rPr lang="en">
                <a:latin typeface="Arial"/>
                <a:ea typeface="Arial"/>
                <a:cs typeface="Arial"/>
                <a:sym typeface="Arial"/>
              </a:rPr>
              <a:t>– Separate yourself from other applicants</a:t>
            </a:r>
            <a:endParaRPr/>
          </a:p>
          <a:p>
            <a:pPr marL="177800" lvl="0" indent="-164147" algn="l" rtl="0">
              <a:lnSpc>
                <a:spcPct val="90000"/>
              </a:lnSpc>
              <a:spcBef>
                <a:spcPts val="800"/>
              </a:spcBef>
              <a:spcAft>
                <a:spcPts val="0"/>
              </a:spcAft>
              <a:buClr>
                <a:schemeClr val="dk1"/>
              </a:buClr>
              <a:buSzPct val="161538"/>
              <a:buChar char="•"/>
            </a:pPr>
            <a:r>
              <a:rPr lang="en" b="1">
                <a:latin typeface="Arial"/>
                <a:ea typeface="Arial"/>
                <a:cs typeface="Arial"/>
                <a:sym typeface="Arial"/>
              </a:rPr>
              <a:t>TELL THE TRUTH</a:t>
            </a:r>
            <a:endParaRPr sz="13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pic>
        <p:nvPicPr>
          <p:cNvPr id="286" name="Google Shape;286;p44" descr="Text, letter&#10;&#10;Description automatically generated"/>
          <p:cNvPicPr preferRelativeResize="0"/>
          <p:nvPr/>
        </p:nvPicPr>
        <p:blipFill rotWithShape="1">
          <a:blip r:embed="rId3">
            <a:alphaModFix/>
          </a:blip>
          <a:srcRect/>
          <a:stretch/>
        </p:blipFill>
        <p:spPr>
          <a:xfrm>
            <a:off x="549519" y="342900"/>
            <a:ext cx="8044963" cy="44577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pic>
        <p:nvPicPr>
          <p:cNvPr id="291" name="Google Shape;291;p45" descr="Graphical user interface, text, application, letter, email&#10;&#10;Description automatically generated"/>
          <p:cNvPicPr preferRelativeResize="0"/>
          <p:nvPr/>
        </p:nvPicPr>
        <p:blipFill rotWithShape="1">
          <a:blip r:embed="rId3">
            <a:alphaModFix/>
          </a:blip>
          <a:srcRect/>
          <a:stretch/>
        </p:blipFill>
        <p:spPr>
          <a:xfrm>
            <a:off x="415126" y="342900"/>
            <a:ext cx="8313747" cy="44577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491490" y="273844"/>
            <a:ext cx="3840086" cy="126959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latin typeface="Arial"/>
                <a:ea typeface="Arial"/>
                <a:cs typeface="Arial"/>
                <a:sym typeface="Arial"/>
              </a:rPr>
              <a:t>What is a resume?</a:t>
            </a:r>
            <a:endParaRPr/>
          </a:p>
        </p:txBody>
      </p:sp>
      <p:cxnSp>
        <p:nvCxnSpPr>
          <p:cNvPr id="146" name="Google Shape;146;p28"/>
          <p:cNvCxnSpPr/>
          <p:nvPr/>
        </p:nvCxnSpPr>
        <p:spPr>
          <a:xfrm>
            <a:off x="491490" y="1737360"/>
            <a:ext cx="3429000" cy="0"/>
          </a:xfrm>
          <a:prstGeom prst="straightConnector1">
            <a:avLst/>
          </a:prstGeom>
          <a:noFill/>
          <a:ln w="19050" cap="sq" cmpd="sng">
            <a:solidFill>
              <a:schemeClr val="dk1"/>
            </a:solidFill>
            <a:prstDash val="solid"/>
            <a:miter lim="800000"/>
            <a:headEnd type="none" w="sm" len="sm"/>
            <a:tailEnd type="none" w="sm" len="sm"/>
          </a:ln>
        </p:spPr>
      </p:cxnSp>
      <p:sp>
        <p:nvSpPr>
          <p:cNvPr id="147" name="Google Shape;147;p28"/>
          <p:cNvSpPr txBox="1">
            <a:spLocks noGrp="1"/>
          </p:cNvSpPr>
          <p:nvPr>
            <p:ph type="body" idx="1"/>
          </p:nvPr>
        </p:nvSpPr>
        <p:spPr>
          <a:xfrm>
            <a:off x="149291" y="1819775"/>
            <a:ext cx="4524600" cy="3136500"/>
          </a:xfrm>
          <a:prstGeom prst="rect">
            <a:avLst/>
          </a:prstGeom>
          <a:noFill/>
          <a:ln>
            <a:noFill/>
          </a:ln>
        </p:spPr>
        <p:txBody>
          <a:bodyPr spcFirstLastPara="1" wrap="square" lIns="68575" tIns="34275" rIns="68575" bIns="34275" anchor="t" anchorCtr="0">
            <a:normAutofit lnSpcReduction="20000"/>
          </a:bodyPr>
          <a:lstStyle/>
          <a:p>
            <a:pPr marL="177800" lvl="0" indent="-171450" algn="l" rtl="0">
              <a:lnSpc>
                <a:spcPct val="90000"/>
              </a:lnSpc>
              <a:spcBef>
                <a:spcPts val="0"/>
              </a:spcBef>
              <a:spcAft>
                <a:spcPts val="0"/>
              </a:spcAft>
              <a:buClr>
                <a:schemeClr val="dk1"/>
              </a:buClr>
              <a:buSzPts val="2100"/>
              <a:buChar char="•"/>
            </a:pPr>
            <a:r>
              <a:rPr lang="en">
                <a:latin typeface="Arial"/>
                <a:ea typeface="Arial"/>
                <a:cs typeface="Arial"/>
                <a:sym typeface="Arial"/>
              </a:rPr>
              <a:t>Formal document that provides an overview of your professional qualifications.</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Relevant work experience</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Skills</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Education</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Notable accomplishments</a:t>
            </a:r>
            <a:endParaRPr/>
          </a:p>
          <a:p>
            <a:pPr marL="177800" lvl="0" indent="-171450" algn="l" rtl="0">
              <a:lnSpc>
                <a:spcPct val="90000"/>
              </a:lnSpc>
              <a:spcBef>
                <a:spcPts val="800"/>
              </a:spcBef>
              <a:spcAft>
                <a:spcPts val="0"/>
              </a:spcAft>
              <a:buClr>
                <a:schemeClr val="dk1"/>
              </a:buClr>
              <a:buSzPts val="2100"/>
              <a:buChar char="•"/>
            </a:pPr>
            <a:r>
              <a:rPr lang="en">
                <a:latin typeface="Arial"/>
                <a:ea typeface="Arial"/>
                <a:cs typeface="Arial"/>
                <a:sym typeface="Arial"/>
              </a:rPr>
              <a:t>Helps convince employers you’re worth interviewing</a:t>
            </a:r>
            <a:endParaRPr/>
          </a:p>
          <a:p>
            <a:pPr marL="177800" lvl="0" indent="-171450" algn="l" rtl="0">
              <a:lnSpc>
                <a:spcPct val="90000"/>
              </a:lnSpc>
              <a:spcBef>
                <a:spcPts val="800"/>
              </a:spcBef>
              <a:spcAft>
                <a:spcPts val="0"/>
              </a:spcAft>
              <a:buClr>
                <a:schemeClr val="dk1"/>
              </a:buClr>
              <a:buSzPts val="2100"/>
              <a:buChar char="•"/>
            </a:pPr>
            <a:r>
              <a:rPr lang="en">
                <a:latin typeface="Arial"/>
                <a:ea typeface="Arial"/>
                <a:cs typeface="Arial"/>
                <a:sym typeface="Arial"/>
              </a:rPr>
              <a:t>Helps with college admissions and scholarships</a:t>
            </a:r>
            <a:endParaRPr sz="1400">
              <a:latin typeface="Arial"/>
              <a:ea typeface="Arial"/>
              <a:cs typeface="Arial"/>
              <a:sym typeface="Arial"/>
            </a:endParaRPr>
          </a:p>
        </p:txBody>
      </p:sp>
      <p:pic>
        <p:nvPicPr>
          <p:cNvPr id="148" name="Google Shape;148;p28" descr="A picture containing text, person, indoor&#10;&#10;Description automatically generated"/>
          <p:cNvPicPr preferRelativeResize="0"/>
          <p:nvPr/>
        </p:nvPicPr>
        <p:blipFill rotWithShape="1">
          <a:blip r:embed="rId3">
            <a:alphaModFix/>
          </a:blip>
          <a:srcRect l="9407" r="31448" b="1"/>
          <a:stretch/>
        </p:blipFill>
        <p:spPr>
          <a:xfrm>
            <a:off x="4409137" y="8"/>
            <a:ext cx="4734862" cy="5143490"/>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TERMS OF USE</a:t>
            </a:r>
            <a:endParaRPr/>
          </a:p>
        </p:txBody>
      </p:sp>
      <p:sp>
        <p:nvSpPr>
          <p:cNvPr id="297" name="Google Shape;297;p46"/>
          <p:cNvSpPr txBox="1">
            <a:spLocks noGrp="1"/>
          </p:cNvSpPr>
          <p:nvPr>
            <p:ph type="body" idx="1"/>
          </p:nvPr>
        </p:nvSpPr>
        <p:spPr>
          <a:xfrm>
            <a:off x="628650" y="1369225"/>
            <a:ext cx="5100300" cy="3263400"/>
          </a:xfrm>
          <a:prstGeom prst="rect">
            <a:avLst/>
          </a:prstGeom>
        </p:spPr>
        <p:txBody>
          <a:bodyPr spcFirstLastPara="1" wrap="square" lIns="68575" tIns="34275" rIns="68575" bIns="34275" anchor="t" anchorCtr="0">
            <a:normAutofit fontScale="77500" lnSpcReduction="10000"/>
          </a:bodyPr>
          <a:lstStyle/>
          <a:p>
            <a:pPr marL="0" lvl="0" indent="0" algn="l" rtl="0">
              <a:lnSpc>
                <a:spcPct val="200000"/>
              </a:lnSpc>
              <a:spcBef>
                <a:spcPts val="0"/>
              </a:spcBef>
              <a:spcAft>
                <a:spcPts val="0"/>
              </a:spcAft>
              <a:buClr>
                <a:schemeClr val="dk1"/>
              </a:buClr>
              <a:buSzPct val="61111"/>
              <a:buFont typeface="Arial"/>
              <a:buNone/>
            </a:pPr>
            <a:r>
              <a:rPr lang="en" sz="1800">
                <a:latin typeface="Arial"/>
                <a:ea typeface="Arial"/>
                <a:cs typeface="Arial"/>
                <a:sym typeface="Arial"/>
              </a:rPr>
              <a:t>•All slides in this product are copyrighted. You may not create anything to sell, or share based on this packet.</a:t>
            </a:r>
            <a:endParaRPr sz="1800">
              <a:latin typeface="Arial"/>
              <a:ea typeface="Arial"/>
              <a:cs typeface="Arial"/>
              <a:sym typeface="Arial"/>
            </a:endParaRPr>
          </a:p>
          <a:p>
            <a:pPr marL="0" lvl="0" indent="0" algn="l" rtl="0">
              <a:lnSpc>
                <a:spcPct val="200000"/>
              </a:lnSpc>
              <a:spcBef>
                <a:spcPts val="0"/>
              </a:spcBef>
              <a:spcAft>
                <a:spcPts val="0"/>
              </a:spcAft>
              <a:buClr>
                <a:schemeClr val="dk1"/>
              </a:buClr>
              <a:buSzPct val="61111"/>
              <a:buFont typeface="Arial"/>
              <a:buNone/>
            </a:pPr>
            <a:r>
              <a:rPr lang="en" sz="1800">
                <a:latin typeface="Arial"/>
                <a:ea typeface="Arial"/>
                <a:cs typeface="Arial"/>
                <a:sym typeface="Arial"/>
              </a:rPr>
              <a:t>•This packet is for one teacher use only. Do not share with colleagues. If they like the product, please send them to my TPT store. TPT is about educators supporting educators.</a:t>
            </a:r>
            <a:endParaRPr sz="1800">
              <a:latin typeface="Arial"/>
              <a:ea typeface="Arial"/>
              <a:cs typeface="Arial"/>
              <a:sym typeface="Arial"/>
            </a:endParaRPr>
          </a:p>
          <a:p>
            <a:pPr marL="0" lvl="0" indent="0" algn="l" rtl="0">
              <a:lnSpc>
                <a:spcPct val="200000"/>
              </a:lnSpc>
              <a:spcBef>
                <a:spcPts val="0"/>
              </a:spcBef>
              <a:spcAft>
                <a:spcPts val="0"/>
              </a:spcAft>
              <a:buNone/>
            </a:pPr>
            <a:r>
              <a:rPr lang="en" sz="1800">
                <a:latin typeface="Arial"/>
                <a:ea typeface="Arial"/>
                <a:cs typeface="Arial"/>
                <a:sym typeface="Arial"/>
              </a:rPr>
              <a:t>•You are permitted to share the cover image of this product on your blog or via social media if you link back to my blog post showcasing the product or the product link on TPT</a:t>
            </a:r>
            <a:endParaRPr/>
          </a:p>
        </p:txBody>
      </p:sp>
      <p:pic>
        <p:nvPicPr>
          <p:cNvPr id="298" name="Google Shape;298;p46"/>
          <p:cNvPicPr preferRelativeResize="0"/>
          <p:nvPr/>
        </p:nvPicPr>
        <p:blipFill>
          <a:blip r:embed="rId3">
            <a:alphaModFix/>
          </a:blip>
          <a:stretch>
            <a:fillRect/>
          </a:stretch>
        </p:blipFill>
        <p:spPr>
          <a:xfrm>
            <a:off x="5819525" y="1369225"/>
            <a:ext cx="3157200" cy="31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3724073" y="471951"/>
            <a:ext cx="4939868" cy="96462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100"/>
              <a:buFont typeface="Arial"/>
              <a:buNone/>
            </a:pPr>
            <a:r>
              <a:rPr lang="en" sz="3100">
                <a:latin typeface="Arial"/>
                <a:ea typeface="Arial"/>
                <a:cs typeface="Arial"/>
                <a:sym typeface="Arial"/>
              </a:rPr>
              <a:t>Why is a resume important?</a:t>
            </a:r>
            <a:endParaRPr/>
          </a:p>
        </p:txBody>
      </p:sp>
      <p:sp>
        <p:nvSpPr>
          <p:cNvPr id="154" name="Google Shape;154;p29"/>
          <p:cNvSpPr txBox="1">
            <a:spLocks noGrp="1"/>
          </p:cNvSpPr>
          <p:nvPr>
            <p:ph type="body" idx="1"/>
          </p:nvPr>
        </p:nvSpPr>
        <p:spPr>
          <a:xfrm>
            <a:off x="3724073" y="1736105"/>
            <a:ext cx="5316018" cy="3233714"/>
          </a:xfrm>
          <a:prstGeom prst="rect">
            <a:avLst/>
          </a:prstGeom>
          <a:noFill/>
          <a:ln>
            <a:noFill/>
          </a:ln>
        </p:spPr>
        <p:txBody>
          <a:bodyPr spcFirstLastPara="1" wrap="square" lIns="68575" tIns="34275" rIns="68575" bIns="34275" anchor="t" anchorCtr="0">
            <a:normAutofit lnSpcReduction="20000"/>
          </a:bodyPr>
          <a:lstStyle/>
          <a:p>
            <a:pPr marL="177800" lvl="0" indent="-171450" algn="l" rtl="0">
              <a:lnSpc>
                <a:spcPct val="90000"/>
              </a:lnSpc>
              <a:spcBef>
                <a:spcPts val="0"/>
              </a:spcBef>
              <a:spcAft>
                <a:spcPts val="0"/>
              </a:spcAft>
              <a:buClr>
                <a:schemeClr val="dk1"/>
              </a:buClr>
              <a:buSzPts val="2100"/>
              <a:buChar char="•"/>
            </a:pPr>
            <a:r>
              <a:rPr lang="en">
                <a:latin typeface="Arial"/>
                <a:ea typeface="Arial"/>
                <a:cs typeface="Arial"/>
                <a:sym typeface="Arial"/>
              </a:rPr>
              <a:t>A resume advertises </a:t>
            </a:r>
            <a:r>
              <a:rPr lang="en" b="1">
                <a:latin typeface="Arial"/>
                <a:ea typeface="Arial"/>
                <a:cs typeface="Arial"/>
                <a:sym typeface="Arial"/>
              </a:rPr>
              <a:t>YOU</a:t>
            </a:r>
            <a:r>
              <a:rPr lang="en">
                <a:latin typeface="Arial"/>
                <a:ea typeface="Arial"/>
                <a:cs typeface="Arial"/>
                <a:sym typeface="Arial"/>
              </a:rPr>
              <a:t>!!!</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Just like a clothing companies spend time and money on designing their advertising campaign. You must spend a lot of time creating, proofreading, editing, and perfecting your resume. </a:t>
            </a:r>
            <a:endParaRPr/>
          </a:p>
          <a:p>
            <a:pPr marL="177800" lvl="0" indent="-171450" algn="l" rtl="0">
              <a:lnSpc>
                <a:spcPct val="90000"/>
              </a:lnSpc>
              <a:spcBef>
                <a:spcPts val="800"/>
              </a:spcBef>
              <a:spcAft>
                <a:spcPts val="0"/>
              </a:spcAft>
              <a:buClr>
                <a:schemeClr val="dk1"/>
              </a:buClr>
              <a:buSzPts val="2100"/>
              <a:buChar char="•"/>
            </a:pPr>
            <a:r>
              <a:rPr lang="en">
                <a:latin typeface="Arial"/>
                <a:ea typeface="Arial"/>
                <a:cs typeface="Arial"/>
                <a:sym typeface="Arial"/>
              </a:rPr>
              <a:t>A resume may be the most important pieces of writing/work you will ever create!</a:t>
            </a:r>
            <a:endParaRPr/>
          </a:p>
          <a:p>
            <a:pPr marL="177800" lvl="0" indent="-171450" algn="l" rtl="0">
              <a:lnSpc>
                <a:spcPct val="90000"/>
              </a:lnSpc>
              <a:spcBef>
                <a:spcPts val="800"/>
              </a:spcBef>
              <a:spcAft>
                <a:spcPts val="0"/>
              </a:spcAft>
              <a:buClr>
                <a:schemeClr val="dk1"/>
              </a:buClr>
              <a:buSzPts val="2100"/>
              <a:buChar char="•"/>
            </a:pPr>
            <a:r>
              <a:rPr lang="en">
                <a:latin typeface="Arial"/>
                <a:ea typeface="Arial"/>
                <a:cs typeface="Arial"/>
                <a:sym typeface="Arial"/>
              </a:rPr>
              <a:t>A great resume will open the door to potential job opportunities.</a:t>
            </a:r>
            <a:endParaRPr/>
          </a:p>
          <a:p>
            <a:pPr marL="177800" lvl="0" indent="-171450" algn="l" rtl="0">
              <a:lnSpc>
                <a:spcPct val="90000"/>
              </a:lnSpc>
              <a:spcBef>
                <a:spcPts val="800"/>
              </a:spcBef>
              <a:spcAft>
                <a:spcPts val="0"/>
              </a:spcAft>
              <a:buClr>
                <a:schemeClr val="dk1"/>
              </a:buClr>
              <a:buSzPts val="2100"/>
              <a:buChar char="•"/>
            </a:pPr>
            <a:r>
              <a:rPr lang="en" b="1">
                <a:latin typeface="Arial"/>
                <a:ea typeface="Arial"/>
                <a:cs typeface="Arial"/>
                <a:sym typeface="Arial"/>
              </a:rPr>
              <a:t>WORK HARD ON YOUR RESUME</a:t>
            </a:r>
            <a:r>
              <a:rPr lang="en">
                <a:latin typeface="Arial"/>
                <a:ea typeface="Arial"/>
                <a:cs typeface="Arial"/>
                <a:sym typeface="Arial"/>
              </a:rPr>
              <a:t>!</a:t>
            </a:r>
            <a:endParaRPr sz="1500">
              <a:latin typeface="Arial"/>
              <a:ea typeface="Arial"/>
              <a:cs typeface="Arial"/>
              <a:sym typeface="Arial"/>
            </a:endParaRPr>
          </a:p>
        </p:txBody>
      </p:sp>
      <p:pic>
        <p:nvPicPr>
          <p:cNvPr id="155" name="Google Shape;155;p29" descr="Text&#10;&#10;Description automatically generated with low confidence"/>
          <p:cNvPicPr preferRelativeResize="0"/>
          <p:nvPr/>
        </p:nvPicPr>
        <p:blipFill rotWithShape="1">
          <a:blip r:embed="rId3">
            <a:alphaModFix/>
          </a:blip>
          <a:srcRect l="30802" r="24755"/>
          <a:stretch/>
        </p:blipFill>
        <p:spPr>
          <a:xfrm>
            <a:off x="15" y="8"/>
            <a:ext cx="3476678" cy="5143493"/>
          </a:xfrm>
          <a:prstGeom prst="rect">
            <a:avLst/>
          </a:prstGeom>
          <a:noFill/>
          <a:ln>
            <a:noFill/>
          </a:ln>
        </p:spPr>
      </p:pic>
      <p:cxnSp>
        <p:nvCxnSpPr>
          <p:cNvPr id="156" name="Google Shape;156;p29"/>
          <p:cNvCxnSpPr/>
          <p:nvPr/>
        </p:nvCxnSpPr>
        <p:spPr>
          <a:xfrm>
            <a:off x="3810701" y="1586338"/>
            <a:ext cx="4732020" cy="0"/>
          </a:xfrm>
          <a:prstGeom prst="straightConnector1">
            <a:avLst/>
          </a:prstGeom>
          <a:noFill/>
          <a:ln w="19050" cap="flat" cmpd="sng">
            <a:solidFill>
              <a:schemeClr val="accent1"/>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30"/>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62" name="Google Shape;162;p30" descr="A picture containing text, person, indoor&#10;&#10;Description automatically generated"/>
          <p:cNvPicPr preferRelativeResize="0"/>
          <p:nvPr/>
        </p:nvPicPr>
        <p:blipFill rotWithShape="1">
          <a:blip r:embed="rId3">
            <a:alphaModFix/>
          </a:blip>
          <a:srcRect l="3102" r="19479" b="1"/>
          <a:stretch/>
        </p:blipFill>
        <p:spPr>
          <a:xfrm>
            <a:off x="2642616" y="8"/>
            <a:ext cx="6501384" cy="5143492"/>
          </a:xfrm>
          <a:prstGeom prst="rect">
            <a:avLst/>
          </a:prstGeom>
          <a:noFill/>
          <a:ln>
            <a:noFill/>
          </a:ln>
        </p:spPr>
      </p:pic>
      <p:sp>
        <p:nvSpPr>
          <p:cNvPr id="163" name="Google Shape;163;p30"/>
          <p:cNvSpPr/>
          <p:nvPr/>
        </p:nvSpPr>
        <p:spPr>
          <a:xfrm>
            <a:off x="1" y="0"/>
            <a:ext cx="7317451" cy="51435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4" name="Google Shape;164;p30"/>
          <p:cNvSpPr txBox="1">
            <a:spLocks noGrp="1"/>
          </p:cNvSpPr>
          <p:nvPr>
            <p:ph type="title"/>
          </p:nvPr>
        </p:nvSpPr>
        <p:spPr>
          <a:xfrm>
            <a:off x="278321" y="870966"/>
            <a:ext cx="2578608" cy="843534"/>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Resume components</a:t>
            </a:r>
            <a:endParaRPr/>
          </a:p>
        </p:txBody>
      </p:sp>
      <p:sp>
        <p:nvSpPr>
          <p:cNvPr id="165" name="Google Shape;165;p30"/>
          <p:cNvSpPr/>
          <p:nvPr/>
        </p:nvSpPr>
        <p:spPr>
          <a:xfrm rot="5400000">
            <a:off x="496919" y="454342"/>
            <a:ext cx="54864" cy="41148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6" name="Google Shape;166;p30"/>
          <p:cNvSpPr/>
          <p:nvPr/>
        </p:nvSpPr>
        <p:spPr>
          <a:xfrm>
            <a:off x="321183" y="1832610"/>
            <a:ext cx="2475738" cy="6858"/>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67" name="Google Shape;167;p30"/>
          <p:cNvSpPr txBox="1">
            <a:spLocks noGrp="1"/>
          </p:cNvSpPr>
          <p:nvPr>
            <p:ph type="body" idx="1"/>
          </p:nvPr>
        </p:nvSpPr>
        <p:spPr>
          <a:xfrm>
            <a:off x="278320" y="1911667"/>
            <a:ext cx="3346622" cy="3231826"/>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en">
                <a:latin typeface="Arial"/>
                <a:ea typeface="Arial"/>
                <a:cs typeface="Arial"/>
                <a:sym typeface="Arial"/>
              </a:rPr>
              <a:t>Your resume is made up of the following features:</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Heading</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Objective</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Education</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Experience</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Activities</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Skills</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References</a:t>
            </a:r>
            <a:endParaRPr sz="13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31"/>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73" name="Google Shape;173;p31" descr="Graphical user interface&#10;&#10;Description automatically generated with low confidence"/>
          <p:cNvPicPr preferRelativeResize="0"/>
          <p:nvPr/>
        </p:nvPicPr>
        <p:blipFill rotWithShape="1">
          <a:blip r:embed="rId3">
            <a:alphaModFix/>
          </a:blip>
          <a:srcRect l="19776" r="25336" b="-1"/>
          <a:stretch/>
        </p:blipFill>
        <p:spPr>
          <a:xfrm>
            <a:off x="3662267" y="8"/>
            <a:ext cx="5481734" cy="5143492"/>
          </a:xfrm>
          <a:custGeom>
            <a:avLst/>
            <a:gdLst/>
            <a:ahLst/>
            <a:cxnLst/>
            <a:rect l="l" t="t" r="r" b="b"/>
            <a:pathLst>
              <a:path w="7308978" h="6858000" extrusionOk="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ln>
            <a:noFill/>
          </a:ln>
        </p:spPr>
      </p:pic>
      <p:sp>
        <p:nvSpPr>
          <p:cNvPr id="174" name="Google Shape;174;p31"/>
          <p:cNvSpPr/>
          <p:nvPr/>
        </p:nvSpPr>
        <p:spPr>
          <a:xfrm>
            <a:off x="0" y="0"/>
            <a:ext cx="4572001" cy="5143500"/>
          </a:xfrm>
          <a:custGeom>
            <a:avLst/>
            <a:gdLst/>
            <a:ahLst/>
            <a:cxnLst/>
            <a:rect l="l" t="t" r="r" b="b"/>
            <a:pathLst>
              <a:path w="6096001" h="6858000" extrusionOk="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75" name="Google Shape;175;p31"/>
          <p:cNvSpPr/>
          <p:nvPr/>
        </p:nvSpPr>
        <p:spPr>
          <a:xfrm>
            <a:off x="0" y="0"/>
            <a:ext cx="4565143" cy="5143500"/>
          </a:xfrm>
          <a:custGeom>
            <a:avLst/>
            <a:gdLst/>
            <a:ahLst/>
            <a:cxnLst/>
            <a:rect l="l" t="t" r="r" b="b"/>
            <a:pathLst>
              <a:path w="6086857" h="6858000" extrusionOk="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76" name="Google Shape;176;p31"/>
          <p:cNvSpPr txBox="1">
            <a:spLocks noGrp="1"/>
          </p:cNvSpPr>
          <p:nvPr>
            <p:ph type="title"/>
          </p:nvPr>
        </p:nvSpPr>
        <p:spPr>
          <a:xfrm>
            <a:off x="281178" y="642366"/>
            <a:ext cx="3744468" cy="93268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Arial"/>
              <a:buNone/>
            </a:pPr>
            <a:r>
              <a:rPr lang="en" sz="3600">
                <a:latin typeface="Arial"/>
                <a:ea typeface="Arial"/>
                <a:cs typeface="Arial"/>
                <a:sym typeface="Arial"/>
              </a:rPr>
              <a:t>Heading</a:t>
            </a:r>
            <a:endParaRPr/>
          </a:p>
        </p:txBody>
      </p:sp>
      <p:sp>
        <p:nvSpPr>
          <p:cNvPr id="177" name="Google Shape;177;p31"/>
          <p:cNvSpPr/>
          <p:nvPr/>
        </p:nvSpPr>
        <p:spPr>
          <a:xfrm>
            <a:off x="0" y="843244"/>
            <a:ext cx="96012" cy="490427"/>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78" name="Google Shape;178;p31"/>
          <p:cNvSpPr/>
          <p:nvPr/>
        </p:nvSpPr>
        <p:spPr>
          <a:xfrm>
            <a:off x="328327" y="1646502"/>
            <a:ext cx="3737610" cy="13716"/>
          </a:xfrm>
          <a:prstGeom prst="rect">
            <a:avLst/>
          </a:prstGeom>
          <a:solidFill>
            <a:srgbClr val="D5D5D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79" name="Google Shape;179;p31"/>
          <p:cNvSpPr txBox="1">
            <a:spLocks noGrp="1"/>
          </p:cNvSpPr>
          <p:nvPr>
            <p:ph type="body" idx="1"/>
          </p:nvPr>
        </p:nvSpPr>
        <p:spPr>
          <a:xfrm>
            <a:off x="-1" y="1892212"/>
            <a:ext cx="4578859" cy="3168985"/>
          </a:xfrm>
          <a:prstGeom prst="rect">
            <a:avLst/>
          </a:prstGeom>
          <a:noFill/>
          <a:ln>
            <a:noFill/>
          </a:ln>
        </p:spPr>
        <p:txBody>
          <a:bodyPr spcFirstLastPara="1" wrap="square" lIns="68575" tIns="34275" rIns="68575" bIns="34275" anchor="t" anchorCtr="0">
            <a:normAutofit lnSpcReduction="20000"/>
          </a:bodyPr>
          <a:lstStyle/>
          <a:p>
            <a:pPr marL="177800" lvl="0" indent="-203200" algn="l" rtl="0">
              <a:lnSpc>
                <a:spcPct val="90000"/>
              </a:lnSpc>
              <a:spcBef>
                <a:spcPts val="0"/>
              </a:spcBef>
              <a:spcAft>
                <a:spcPts val="0"/>
              </a:spcAft>
              <a:buClr>
                <a:schemeClr val="dk1"/>
              </a:buClr>
              <a:buSzPts val="2800"/>
              <a:buChar char="•"/>
            </a:pPr>
            <a:r>
              <a:rPr lang="en" sz="2800">
                <a:latin typeface="Arial"/>
                <a:ea typeface="Arial"/>
                <a:cs typeface="Arial"/>
                <a:sym typeface="Arial"/>
              </a:rPr>
              <a:t>Your heading should include your personal information</a:t>
            </a:r>
            <a:endParaRPr sz="2500"/>
          </a:p>
          <a:p>
            <a:pPr marL="520700" lvl="1" indent="-190500" algn="l" rtl="0">
              <a:lnSpc>
                <a:spcPct val="90000"/>
              </a:lnSpc>
              <a:spcBef>
                <a:spcPts val="400"/>
              </a:spcBef>
              <a:spcAft>
                <a:spcPts val="0"/>
              </a:spcAft>
              <a:buClr>
                <a:schemeClr val="dk1"/>
              </a:buClr>
              <a:buSzPts val="2400"/>
              <a:buChar char="•"/>
            </a:pPr>
            <a:r>
              <a:rPr lang="en" sz="2400">
                <a:latin typeface="Arial"/>
                <a:ea typeface="Arial"/>
                <a:cs typeface="Arial"/>
                <a:sym typeface="Arial"/>
              </a:rPr>
              <a:t>Formal name (no nicknames)</a:t>
            </a:r>
            <a:endParaRPr sz="2400"/>
          </a:p>
          <a:p>
            <a:pPr marL="520700" lvl="1" indent="-190500" algn="l" rtl="0">
              <a:lnSpc>
                <a:spcPct val="90000"/>
              </a:lnSpc>
              <a:spcBef>
                <a:spcPts val="400"/>
              </a:spcBef>
              <a:spcAft>
                <a:spcPts val="0"/>
              </a:spcAft>
              <a:buClr>
                <a:schemeClr val="dk1"/>
              </a:buClr>
              <a:buSzPts val="2400"/>
              <a:buChar char="•"/>
            </a:pPr>
            <a:r>
              <a:rPr lang="en" sz="2400">
                <a:latin typeface="Arial"/>
                <a:ea typeface="Arial"/>
                <a:cs typeface="Arial"/>
                <a:sym typeface="Arial"/>
              </a:rPr>
              <a:t>Address (you can use your full address or just city and state)</a:t>
            </a:r>
            <a:endParaRPr sz="2400"/>
          </a:p>
          <a:p>
            <a:pPr marL="520700" lvl="1" indent="-190500" algn="l" rtl="0">
              <a:lnSpc>
                <a:spcPct val="90000"/>
              </a:lnSpc>
              <a:spcBef>
                <a:spcPts val="400"/>
              </a:spcBef>
              <a:spcAft>
                <a:spcPts val="0"/>
              </a:spcAft>
              <a:buClr>
                <a:schemeClr val="dk1"/>
              </a:buClr>
              <a:buSzPts val="2400"/>
              <a:buChar char="•"/>
            </a:pPr>
            <a:r>
              <a:rPr lang="en" sz="2400">
                <a:latin typeface="Arial"/>
                <a:ea typeface="Arial"/>
                <a:cs typeface="Arial"/>
                <a:sym typeface="Arial"/>
              </a:rPr>
              <a:t>Phone number</a:t>
            </a:r>
            <a:endParaRPr sz="2400"/>
          </a:p>
          <a:p>
            <a:pPr marL="520700" lvl="1" indent="-190500" algn="l" rtl="0">
              <a:lnSpc>
                <a:spcPct val="90000"/>
              </a:lnSpc>
              <a:spcBef>
                <a:spcPts val="400"/>
              </a:spcBef>
              <a:spcAft>
                <a:spcPts val="0"/>
              </a:spcAft>
              <a:buClr>
                <a:schemeClr val="dk1"/>
              </a:buClr>
              <a:buSzPts val="2400"/>
              <a:buChar char="•"/>
            </a:pPr>
            <a:r>
              <a:rPr lang="en" sz="2400">
                <a:latin typeface="Arial"/>
                <a:ea typeface="Arial"/>
                <a:cs typeface="Arial"/>
                <a:sym typeface="Arial"/>
              </a:rPr>
              <a:t>E-mail</a:t>
            </a:r>
            <a:endParaRPr sz="15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pic>
        <p:nvPicPr>
          <p:cNvPr id="184" name="Google Shape;184;p32" descr="A group of people posing for a photo&#10;&#10;Description automatically generated"/>
          <p:cNvPicPr preferRelativeResize="0"/>
          <p:nvPr/>
        </p:nvPicPr>
        <p:blipFill rotWithShape="1">
          <a:blip r:embed="rId3">
            <a:alphaModFix/>
          </a:blip>
          <a:srcRect r="4889" b="1"/>
          <a:stretch/>
        </p:blipFill>
        <p:spPr>
          <a:xfrm>
            <a:off x="15" y="8"/>
            <a:ext cx="9143985" cy="5143492"/>
          </a:xfrm>
          <a:prstGeom prst="rect">
            <a:avLst/>
          </a:prstGeom>
          <a:noFill/>
          <a:ln>
            <a:noFill/>
          </a:ln>
        </p:spPr>
      </p:pic>
      <p:sp>
        <p:nvSpPr>
          <p:cNvPr id="185" name="Google Shape;185;p32"/>
          <p:cNvSpPr/>
          <p:nvPr/>
        </p:nvSpPr>
        <p:spPr>
          <a:xfrm>
            <a:off x="252663" y="240882"/>
            <a:ext cx="5398329" cy="4422557"/>
          </a:xfrm>
          <a:prstGeom prst="rect">
            <a:avLst/>
          </a:prstGeom>
          <a:solidFill>
            <a:schemeClr val="lt1">
              <a:alpha val="89803"/>
            </a:schemeClr>
          </a:solidFill>
          <a:ln w="127000" cap="sq" cmpd="thinThick">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6" name="Google Shape;186;p32"/>
          <p:cNvSpPr txBox="1">
            <a:spLocks noGrp="1"/>
          </p:cNvSpPr>
          <p:nvPr>
            <p:ph type="title"/>
          </p:nvPr>
        </p:nvSpPr>
        <p:spPr>
          <a:xfrm>
            <a:off x="446102" y="166027"/>
            <a:ext cx="4964858" cy="100873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600"/>
              <a:buFont typeface="Arial"/>
              <a:buNone/>
            </a:pPr>
            <a:r>
              <a:rPr lang="en" sz="3600">
                <a:latin typeface="Arial"/>
                <a:ea typeface="Arial"/>
                <a:cs typeface="Arial"/>
                <a:sym typeface="Arial"/>
              </a:rPr>
              <a:t>Objective</a:t>
            </a:r>
            <a:endParaRPr/>
          </a:p>
        </p:txBody>
      </p:sp>
      <p:sp>
        <p:nvSpPr>
          <p:cNvPr id="187" name="Google Shape;187;p32"/>
          <p:cNvSpPr txBox="1">
            <a:spLocks noGrp="1"/>
          </p:cNvSpPr>
          <p:nvPr>
            <p:ph type="body" idx="1"/>
          </p:nvPr>
        </p:nvSpPr>
        <p:spPr>
          <a:xfrm>
            <a:off x="445575" y="1184575"/>
            <a:ext cx="4965300" cy="3749700"/>
          </a:xfrm>
          <a:prstGeom prst="rect">
            <a:avLst/>
          </a:prstGeom>
          <a:noFill/>
          <a:ln>
            <a:noFill/>
          </a:ln>
        </p:spPr>
        <p:txBody>
          <a:bodyPr spcFirstLastPara="1" wrap="square" lIns="68575" tIns="34275" rIns="68575" bIns="34275" anchor="t" anchorCtr="0">
            <a:normAutofit fontScale="47500" lnSpcReduction="20000"/>
          </a:bodyPr>
          <a:lstStyle/>
          <a:p>
            <a:pPr marL="177800" lvl="0" indent="-160198" algn="l" rtl="0">
              <a:lnSpc>
                <a:spcPct val="90000"/>
              </a:lnSpc>
              <a:spcBef>
                <a:spcPts val="0"/>
              </a:spcBef>
              <a:spcAft>
                <a:spcPts val="0"/>
              </a:spcAft>
              <a:buClr>
                <a:schemeClr val="dk1"/>
              </a:buClr>
              <a:buSzPct val="100000"/>
              <a:buChar char="•"/>
            </a:pPr>
            <a:r>
              <a:rPr lang="en" sz="4469">
                <a:latin typeface="Arial"/>
                <a:ea typeface="Arial"/>
                <a:cs typeface="Arial"/>
                <a:sym typeface="Arial"/>
              </a:rPr>
              <a:t>It’s generally a one sentence explanation of the job you are seeking.</a:t>
            </a:r>
            <a:endParaRPr sz="4469">
              <a:latin typeface="Arial"/>
              <a:ea typeface="Arial"/>
              <a:cs typeface="Arial"/>
              <a:sym typeface="Arial"/>
            </a:endParaRPr>
          </a:p>
          <a:p>
            <a:pPr marL="177800" lvl="0" indent="-160198" algn="l" rtl="0">
              <a:lnSpc>
                <a:spcPct val="90000"/>
              </a:lnSpc>
              <a:spcBef>
                <a:spcPts val="800"/>
              </a:spcBef>
              <a:spcAft>
                <a:spcPts val="0"/>
              </a:spcAft>
              <a:buClr>
                <a:schemeClr val="dk1"/>
              </a:buClr>
              <a:buSzPct val="100000"/>
              <a:buChar char="•"/>
            </a:pPr>
            <a:r>
              <a:rPr lang="en" sz="4469">
                <a:latin typeface="Arial"/>
                <a:ea typeface="Arial"/>
                <a:cs typeface="Arial"/>
                <a:sym typeface="Arial"/>
              </a:rPr>
              <a:t>Your objective should be specific</a:t>
            </a:r>
            <a:endParaRPr sz="4469">
              <a:latin typeface="Arial"/>
              <a:ea typeface="Arial"/>
              <a:cs typeface="Arial"/>
              <a:sym typeface="Arial"/>
            </a:endParaRPr>
          </a:p>
          <a:p>
            <a:pPr marL="177800" lvl="0" indent="-160198" algn="l" rtl="0">
              <a:lnSpc>
                <a:spcPct val="90000"/>
              </a:lnSpc>
              <a:spcBef>
                <a:spcPts val="800"/>
              </a:spcBef>
              <a:spcAft>
                <a:spcPts val="0"/>
              </a:spcAft>
              <a:buClr>
                <a:schemeClr val="dk1"/>
              </a:buClr>
              <a:buSzPct val="100000"/>
              <a:buChar char="•"/>
            </a:pPr>
            <a:r>
              <a:rPr lang="en" sz="4469">
                <a:latin typeface="Arial"/>
                <a:ea typeface="Arial"/>
                <a:cs typeface="Arial"/>
                <a:sym typeface="Arial"/>
              </a:rPr>
              <a:t>If you are applying for different jobs, change your objective to be specific to each job. </a:t>
            </a:r>
            <a:endParaRPr sz="4469">
              <a:latin typeface="Arial"/>
              <a:ea typeface="Arial"/>
              <a:cs typeface="Arial"/>
              <a:sym typeface="Arial"/>
            </a:endParaRPr>
          </a:p>
          <a:p>
            <a:pPr marL="0" lvl="0" indent="0" algn="l" rtl="0">
              <a:lnSpc>
                <a:spcPct val="90000"/>
              </a:lnSpc>
              <a:spcBef>
                <a:spcPts val="800"/>
              </a:spcBef>
              <a:spcAft>
                <a:spcPts val="0"/>
              </a:spcAft>
              <a:buClr>
                <a:schemeClr val="dk1"/>
              </a:buClr>
              <a:buSzPct val="144000"/>
              <a:buNone/>
            </a:pPr>
            <a:endParaRPr sz="1250">
              <a:latin typeface="Arial"/>
              <a:ea typeface="Arial"/>
              <a:cs typeface="Arial"/>
              <a:sym typeface="Arial"/>
            </a:endParaRPr>
          </a:p>
          <a:p>
            <a:pPr marL="0" lvl="0" indent="0" algn="l" rtl="0">
              <a:lnSpc>
                <a:spcPct val="90000"/>
              </a:lnSpc>
              <a:spcBef>
                <a:spcPts val="800"/>
              </a:spcBef>
              <a:spcAft>
                <a:spcPts val="0"/>
              </a:spcAft>
              <a:buClr>
                <a:srgbClr val="FF0000"/>
              </a:buClr>
              <a:buSzPct val="46372"/>
              <a:buNone/>
            </a:pPr>
            <a:r>
              <a:rPr lang="en" sz="3881">
                <a:solidFill>
                  <a:srgbClr val="FF0000"/>
                </a:solidFill>
                <a:latin typeface="Arial"/>
                <a:ea typeface="Arial"/>
                <a:cs typeface="Arial"/>
                <a:sym typeface="Arial"/>
              </a:rPr>
              <a:t>Example: </a:t>
            </a:r>
            <a:r>
              <a:rPr lang="en" sz="3881">
                <a:latin typeface="Arial"/>
                <a:ea typeface="Arial"/>
                <a:cs typeface="Arial"/>
                <a:sym typeface="Arial"/>
              </a:rPr>
              <a:t>Seeking a position as an administrative assistant at ABC Inc., to leverage organizational and research skills to support internal and external communication. </a:t>
            </a:r>
            <a:endParaRPr sz="3881"/>
          </a:p>
          <a:p>
            <a:pPr marL="0" lvl="0" indent="0" algn="l" rtl="0">
              <a:lnSpc>
                <a:spcPct val="90000"/>
              </a:lnSpc>
              <a:spcBef>
                <a:spcPts val="800"/>
              </a:spcBef>
              <a:spcAft>
                <a:spcPts val="0"/>
              </a:spcAft>
              <a:buClr>
                <a:srgbClr val="FF0000"/>
              </a:buClr>
              <a:buSzPct val="46372"/>
              <a:buNone/>
            </a:pPr>
            <a:r>
              <a:rPr lang="en" sz="3881">
                <a:solidFill>
                  <a:srgbClr val="FF0000"/>
                </a:solidFill>
                <a:latin typeface="Arial"/>
                <a:ea typeface="Arial"/>
                <a:cs typeface="Arial"/>
                <a:sym typeface="Arial"/>
              </a:rPr>
              <a:t>Example: </a:t>
            </a:r>
            <a:r>
              <a:rPr lang="en" sz="3881">
                <a:latin typeface="Arial"/>
                <a:ea typeface="Arial"/>
                <a:cs typeface="Arial"/>
                <a:sym typeface="Arial"/>
              </a:rPr>
              <a:t>Aiming to secure an entry-level position to gain practical accounting experience with the finance team at ABC &amp; Co. </a:t>
            </a:r>
            <a:endParaRPr sz="1931">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724073" y="471951"/>
            <a:ext cx="4939868" cy="96462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Arial"/>
              <a:buNone/>
            </a:pPr>
            <a:r>
              <a:rPr lang="en" sz="4100">
                <a:latin typeface="Arial"/>
                <a:ea typeface="Arial"/>
                <a:cs typeface="Arial"/>
                <a:sym typeface="Arial"/>
              </a:rPr>
              <a:t>Education</a:t>
            </a:r>
            <a:endParaRPr/>
          </a:p>
        </p:txBody>
      </p:sp>
      <p:sp>
        <p:nvSpPr>
          <p:cNvPr id="193" name="Google Shape;193;p33"/>
          <p:cNvSpPr txBox="1">
            <a:spLocks noGrp="1"/>
          </p:cNvSpPr>
          <p:nvPr>
            <p:ph type="body" idx="1"/>
          </p:nvPr>
        </p:nvSpPr>
        <p:spPr>
          <a:xfrm>
            <a:off x="3562600" y="1672675"/>
            <a:ext cx="5495400" cy="3359400"/>
          </a:xfrm>
          <a:prstGeom prst="rect">
            <a:avLst/>
          </a:prstGeom>
          <a:noFill/>
          <a:ln>
            <a:noFill/>
          </a:ln>
        </p:spPr>
        <p:txBody>
          <a:bodyPr spcFirstLastPara="1" wrap="square" lIns="68575" tIns="34275" rIns="68575" bIns="34275" anchor="t" anchorCtr="0">
            <a:normAutofit fontScale="62500" lnSpcReduction="20000"/>
          </a:bodyPr>
          <a:lstStyle/>
          <a:p>
            <a:pPr marL="177800" lvl="0" indent="-171919" algn="l" rtl="0">
              <a:lnSpc>
                <a:spcPct val="90000"/>
              </a:lnSpc>
              <a:spcBef>
                <a:spcPts val="0"/>
              </a:spcBef>
              <a:spcAft>
                <a:spcPts val="0"/>
              </a:spcAft>
              <a:buClr>
                <a:schemeClr val="dk1"/>
              </a:buClr>
              <a:buSzPct val="100000"/>
              <a:buChar char="•"/>
            </a:pPr>
            <a:r>
              <a:rPr lang="en" sz="3051">
                <a:latin typeface="Arial"/>
                <a:ea typeface="Arial"/>
                <a:cs typeface="Arial"/>
                <a:sym typeface="Arial"/>
              </a:rPr>
              <a:t>List schools you have attended (high school and beyond)</a:t>
            </a:r>
            <a:endParaRPr sz="3051"/>
          </a:p>
          <a:p>
            <a:pPr marL="177800" lvl="0" indent="-171919" algn="l" rtl="0">
              <a:lnSpc>
                <a:spcPct val="90000"/>
              </a:lnSpc>
              <a:spcBef>
                <a:spcPts val="800"/>
              </a:spcBef>
              <a:spcAft>
                <a:spcPts val="0"/>
              </a:spcAft>
              <a:buClr>
                <a:schemeClr val="dk1"/>
              </a:buClr>
              <a:buSzPct val="100000"/>
              <a:buChar char="•"/>
            </a:pPr>
            <a:r>
              <a:rPr lang="en" sz="3051">
                <a:latin typeface="Arial"/>
                <a:ea typeface="Arial"/>
                <a:cs typeface="Arial"/>
                <a:sym typeface="Arial"/>
              </a:rPr>
              <a:t>If you are in college, you will NOT need to list your high school</a:t>
            </a:r>
            <a:endParaRPr sz="3051"/>
          </a:p>
          <a:p>
            <a:pPr marL="177800" lvl="0" indent="-171919" algn="l" rtl="0">
              <a:lnSpc>
                <a:spcPct val="90000"/>
              </a:lnSpc>
              <a:spcBef>
                <a:spcPts val="800"/>
              </a:spcBef>
              <a:spcAft>
                <a:spcPts val="0"/>
              </a:spcAft>
              <a:buClr>
                <a:schemeClr val="dk1"/>
              </a:buClr>
              <a:buSzPct val="100000"/>
              <a:buChar char="•"/>
            </a:pPr>
            <a:r>
              <a:rPr lang="en" sz="3051">
                <a:latin typeface="Arial"/>
                <a:ea typeface="Arial"/>
                <a:cs typeface="Arial"/>
                <a:sym typeface="Arial"/>
              </a:rPr>
              <a:t>Specify dates of attendance or anticipated graduation date</a:t>
            </a:r>
            <a:endParaRPr sz="3051"/>
          </a:p>
          <a:p>
            <a:pPr marL="177800" lvl="0" indent="-171919" algn="l" rtl="0">
              <a:lnSpc>
                <a:spcPct val="90000"/>
              </a:lnSpc>
              <a:spcBef>
                <a:spcPts val="800"/>
              </a:spcBef>
              <a:spcAft>
                <a:spcPts val="0"/>
              </a:spcAft>
              <a:buClr>
                <a:schemeClr val="dk1"/>
              </a:buClr>
              <a:buSzPct val="100000"/>
              <a:buChar char="•"/>
            </a:pPr>
            <a:r>
              <a:rPr lang="en" sz="3051">
                <a:latin typeface="Arial"/>
                <a:ea typeface="Arial"/>
                <a:cs typeface="Arial"/>
                <a:sym typeface="Arial"/>
              </a:rPr>
              <a:t>College students: Include major and the degree you received or expected to receive. </a:t>
            </a:r>
            <a:endParaRPr sz="3051"/>
          </a:p>
          <a:p>
            <a:pPr marL="177800" lvl="0" indent="-171919" algn="l" rtl="0">
              <a:lnSpc>
                <a:spcPct val="90000"/>
              </a:lnSpc>
              <a:spcBef>
                <a:spcPts val="800"/>
              </a:spcBef>
              <a:spcAft>
                <a:spcPts val="0"/>
              </a:spcAft>
              <a:buClr>
                <a:schemeClr val="dk1"/>
              </a:buClr>
              <a:buSzPct val="100000"/>
              <a:buChar char="•"/>
            </a:pPr>
            <a:r>
              <a:rPr lang="en" sz="3051">
                <a:latin typeface="Arial"/>
                <a:ea typeface="Arial"/>
                <a:cs typeface="Arial"/>
                <a:sym typeface="Arial"/>
              </a:rPr>
              <a:t>Depending on the job, you may want to include relevant courses.</a:t>
            </a:r>
            <a:endParaRPr sz="3051"/>
          </a:p>
          <a:p>
            <a:pPr marL="177800" lvl="0" indent="-171919" algn="l" rtl="0">
              <a:lnSpc>
                <a:spcPct val="90000"/>
              </a:lnSpc>
              <a:spcBef>
                <a:spcPts val="800"/>
              </a:spcBef>
              <a:spcAft>
                <a:spcPts val="0"/>
              </a:spcAft>
              <a:buClr>
                <a:schemeClr val="dk1"/>
              </a:buClr>
              <a:buSzPct val="100000"/>
              <a:buChar char="•"/>
            </a:pPr>
            <a:r>
              <a:rPr lang="en" sz="3051">
                <a:latin typeface="Arial"/>
                <a:ea typeface="Arial"/>
                <a:cs typeface="Arial"/>
                <a:sym typeface="Arial"/>
              </a:rPr>
              <a:t>Including your GPA is dependent on your job and how long you’ve been out of college. </a:t>
            </a:r>
            <a:r>
              <a:rPr lang="en" sz="3051" b="1">
                <a:latin typeface="Arial"/>
                <a:ea typeface="Arial"/>
                <a:cs typeface="Arial"/>
                <a:sym typeface="Arial"/>
              </a:rPr>
              <a:t>DO NOT INCLUDE GPA’S LOWER THAN 3.0 </a:t>
            </a:r>
            <a:endParaRPr sz="1300">
              <a:latin typeface="Arial"/>
              <a:ea typeface="Arial"/>
              <a:cs typeface="Arial"/>
              <a:sym typeface="Arial"/>
            </a:endParaRPr>
          </a:p>
        </p:txBody>
      </p:sp>
      <p:pic>
        <p:nvPicPr>
          <p:cNvPr id="194" name="Google Shape;194;p33" descr="A picture containing person&#10;&#10;Description automatically generated"/>
          <p:cNvPicPr preferRelativeResize="0"/>
          <p:nvPr/>
        </p:nvPicPr>
        <p:blipFill rotWithShape="1">
          <a:blip r:embed="rId3">
            <a:alphaModFix/>
          </a:blip>
          <a:srcRect l="19163" r="37237" b="-1"/>
          <a:stretch/>
        </p:blipFill>
        <p:spPr>
          <a:xfrm>
            <a:off x="15" y="8"/>
            <a:ext cx="3476678" cy="5143492"/>
          </a:xfrm>
          <a:prstGeom prst="rect">
            <a:avLst/>
          </a:prstGeom>
          <a:noFill/>
          <a:ln>
            <a:noFill/>
          </a:ln>
        </p:spPr>
      </p:pic>
      <p:cxnSp>
        <p:nvCxnSpPr>
          <p:cNvPr id="195" name="Google Shape;195;p33"/>
          <p:cNvCxnSpPr/>
          <p:nvPr/>
        </p:nvCxnSpPr>
        <p:spPr>
          <a:xfrm>
            <a:off x="3810701" y="1586338"/>
            <a:ext cx="4732020" cy="0"/>
          </a:xfrm>
          <a:prstGeom prst="straightConnector1">
            <a:avLst/>
          </a:prstGeom>
          <a:noFill/>
          <a:ln w="19050" cap="flat" cmpd="sng">
            <a:solidFill>
              <a:srgbClr val="CA5031"/>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pic>
        <p:nvPicPr>
          <p:cNvPr id="200" name="Google Shape;200;p34" descr="A picture containing text&#10;&#10;Description automatically generated"/>
          <p:cNvPicPr preferRelativeResize="0"/>
          <p:nvPr/>
        </p:nvPicPr>
        <p:blipFill rotWithShape="1">
          <a:blip r:embed="rId3">
            <a:alphaModFix/>
          </a:blip>
          <a:srcRect t="25619" b="27012"/>
          <a:stretch/>
        </p:blipFill>
        <p:spPr>
          <a:xfrm>
            <a:off x="15" y="8"/>
            <a:ext cx="9143985" cy="2782952"/>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201" name="Google Shape;201;p34"/>
          <p:cNvSpPr txBox="1">
            <a:spLocks noGrp="1"/>
          </p:cNvSpPr>
          <p:nvPr>
            <p:ph type="body" idx="1"/>
          </p:nvPr>
        </p:nvSpPr>
        <p:spPr>
          <a:xfrm>
            <a:off x="320677" y="2992768"/>
            <a:ext cx="8502647" cy="2328855"/>
          </a:xfrm>
          <a:prstGeom prst="rect">
            <a:avLst/>
          </a:prstGeom>
          <a:noFill/>
          <a:ln>
            <a:noFill/>
          </a:ln>
        </p:spPr>
        <p:txBody>
          <a:bodyPr spcFirstLastPara="1" wrap="square" lIns="68575" tIns="34275" rIns="68575" bIns="34275" anchor="ctr" anchorCtr="0">
            <a:normAutofit lnSpcReduction="20000"/>
          </a:bodyPr>
          <a:lstStyle/>
          <a:p>
            <a:pPr marL="177800" lvl="0" indent="-171450" algn="l" rtl="0">
              <a:lnSpc>
                <a:spcPct val="90000"/>
              </a:lnSpc>
              <a:spcBef>
                <a:spcPts val="0"/>
              </a:spcBef>
              <a:spcAft>
                <a:spcPts val="0"/>
              </a:spcAft>
              <a:buClr>
                <a:schemeClr val="dk1"/>
              </a:buClr>
              <a:buSzPts val="2100"/>
              <a:buChar char="•"/>
            </a:pPr>
            <a:r>
              <a:rPr lang="en">
                <a:latin typeface="Arial"/>
                <a:ea typeface="Arial"/>
                <a:cs typeface="Arial"/>
                <a:sym typeface="Arial"/>
              </a:rPr>
              <a:t>This section should include PREVIOUS EMPLOYERS, THEIR LOCATIONS, DATES OF EMPLOYMENT, and YOUR JOB TITLE. </a:t>
            </a:r>
            <a:endParaRPr/>
          </a:p>
          <a:p>
            <a:pPr marL="177800" lvl="0" indent="-171450" algn="l" rtl="0">
              <a:lnSpc>
                <a:spcPct val="90000"/>
              </a:lnSpc>
              <a:spcBef>
                <a:spcPts val="800"/>
              </a:spcBef>
              <a:spcAft>
                <a:spcPts val="0"/>
              </a:spcAft>
              <a:buClr>
                <a:schemeClr val="dk1"/>
              </a:buClr>
              <a:buSzPts val="2100"/>
              <a:buChar char="•"/>
            </a:pPr>
            <a:r>
              <a:rPr lang="en">
                <a:latin typeface="Arial"/>
                <a:ea typeface="Arial"/>
                <a:cs typeface="Arial"/>
                <a:sym typeface="Arial"/>
              </a:rPr>
              <a:t>You should include at minimum three lines/bullets of your job duties and responsibilities. </a:t>
            </a:r>
            <a:endParaRPr/>
          </a:p>
          <a:p>
            <a:pPr marL="177800" lvl="0" indent="-171450" algn="l" rtl="0">
              <a:lnSpc>
                <a:spcPct val="90000"/>
              </a:lnSpc>
              <a:spcBef>
                <a:spcPts val="800"/>
              </a:spcBef>
              <a:spcAft>
                <a:spcPts val="0"/>
              </a:spcAft>
              <a:buClr>
                <a:schemeClr val="dk1"/>
              </a:buClr>
              <a:buSzPts val="2100"/>
              <a:buChar char="•"/>
            </a:pPr>
            <a:r>
              <a:rPr lang="en">
                <a:latin typeface="Arial"/>
                <a:ea typeface="Arial"/>
                <a:cs typeface="Arial"/>
                <a:sym typeface="Arial"/>
              </a:rPr>
              <a:t>You can not assume your job title explains what you did. </a:t>
            </a:r>
            <a:endParaRPr/>
          </a:p>
          <a:p>
            <a:pPr marL="177800" lvl="0" indent="-171450" algn="l" rtl="0">
              <a:lnSpc>
                <a:spcPct val="90000"/>
              </a:lnSpc>
              <a:spcBef>
                <a:spcPts val="800"/>
              </a:spcBef>
              <a:spcAft>
                <a:spcPts val="0"/>
              </a:spcAft>
              <a:buClr>
                <a:schemeClr val="dk1"/>
              </a:buClr>
              <a:buSzPts val="2100"/>
              <a:buChar char="•"/>
            </a:pPr>
            <a:r>
              <a:rPr lang="en">
                <a:latin typeface="Arial"/>
                <a:ea typeface="Arial"/>
                <a:cs typeface="Arial"/>
                <a:sym typeface="Arial"/>
              </a:rPr>
              <a:t>Use POWER VERBS in your job descriptions.</a:t>
            </a:r>
            <a:endParaRPr/>
          </a:p>
          <a:p>
            <a:pPr marL="177800" lvl="0" indent="-171450" algn="l" rtl="0">
              <a:lnSpc>
                <a:spcPct val="90000"/>
              </a:lnSpc>
              <a:spcBef>
                <a:spcPts val="800"/>
              </a:spcBef>
              <a:spcAft>
                <a:spcPts val="0"/>
              </a:spcAft>
              <a:buClr>
                <a:schemeClr val="dk1"/>
              </a:buClr>
              <a:buSzPts val="2100"/>
              <a:buChar char="•"/>
            </a:pPr>
            <a:r>
              <a:rPr lang="en">
                <a:latin typeface="Arial"/>
                <a:ea typeface="Arial"/>
                <a:cs typeface="Arial"/>
                <a:sym typeface="Arial"/>
              </a:rPr>
              <a:t>Avoid “I” in your descriptions. </a:t>
            </a:r>
            <a:endParaRPr sz="1400">
              <a:latin typeface="Arial"/>
              <a:ea typeface="Arial"/>
              <a:cs typeface="Arial"/>
              <a:sym typeface="Arial"/>
            </a:endParaRPr>
          </a:p>
          <a:p>
            <a:pPr marL="342900" lvl="1" indent="0" algn="l" rtl="0">
              <a:lnSpc>
                <a:spcPct val="90000"/>
              </a:lnSpc>
              <a:spcBef>
                <a:spcPts val="400"/>
              </a:spcBef>
              <a:spcAft>
                <a:spcPts val="0"/>
              </a:spcAft>
              <a:buClr>
                <a:schemeClr val="dk1"/>
              </a:buClr>
              <a:buSzPts val="1400"/>
              <a:buNone/>
            </a:pPr>
            <a:endParaRPr sz="14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35"/>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7" name="Google Shape;207;p35"/>
          <p:cNvSpPr txBox="1">
            <a:spLocks noGrp="1"/>
          </p:cNvSpPr>
          <p:nvPr>
            <p:ph type="title"/>
          </p:nvPr>
        </p:nvSpPr>
        <p:spPr>
          <a:xfrm>
            <a:off x="480060" y="244027"/>
            <a:ext cx="3276452" cy="1467631"/>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Arial"/>
              <a:buNone/>
            </a:pPr>
            <a:r>
              <a:rPr lang="en">
                <a:latin typeface="Arial"/>
                <a:ea typeface="Arial"/>
                <a:cs typeface="Arial"/>
                <a:sym typeface="Arial"/>
              </a:rPr>
              <a:t>POWER/ACTION WORDS FOR JOB RESPONSIBILITIES</a:t>
            </a:r>
            <a:endParaRPr/>
          </a:p>
        </p:txBody>
      </p:sp>
      <p:sp>
        <p:nvSpPr>
          <p:cNvPr id="208" name="Google Shape;208;p35"/>
          <p:cNvSpPr/>
          <p:nvPr/>
        </p:nvSpPr>
        <p:spPr>
          <a:xfrm>
            <a:off x="480060" y="1940246"/>
            <a:ext cx="2606040" cy="13716"/>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9" name="Google Shape;209;p35"/>
          <p:cNvSpPr txBox="1">
            <a:spLocks noGrp="1"/>
          </p:cNvSpPr>
          <p:nvPr>
            <p:ph type="body" idx="1"/>
          </p:nvPr>
        </p:nvSpPr>
        <p:spPr>
          <a:xfrm>
            <a:off x="480060" y="2154674"/>
            <a:ext cx="3376452" cy="2872684"/>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chemeClr val="dk1"/>
              </a:buClr>
              <a:buSzPts val="2600"/>
              <a:buChar char="•"/>
            </a:pPr>
            <a:r>
              <a:rPr lang="en" sz="2600">
                <a:latin typeface="Arial"/>
                <a:ea typeface="Arial"/>
                <a:cs typeface="Arial"/>
                <a:sym typeface="Arial"/>
              </a:rPr>
              <a:t>You want to use </a:t>
            </a:r>
            <a:r>
              <a:rPr lang="en" sz="2600" b="1">
                <a:latin typeface="Arial"/>
                <a:ea typeface="Arial"/>
                <a:cs typeface="Arial"/>
                <a:sym typeface="Arial"/>
              </a:rPr>
              <a:t>GREAT</a:t>
            </a:r>
            <a:r>
              <a:rPr lang="en" sz="2600">
                <a:latin typeface="Arial"/>
                <a:ea typeface="Arial"/>
                <a:cs typeface="Arial"/>
                <a:sym typeface="Arial"/>
              </a:rPr>
              <a:t> action words to describe your job responsibilities</a:t>
            </a:r>
            <a:endParaRPr/>
          </a:p>
          <a:p>
            <a:pPr marL="520700" lvl="1" indent="-171450" algn="l" rtl="0">
              <a:lnSpc>
                <a:spcPct val="90000"/>
              </a:lnSpc>
              <a:spcBef>
                <a:spcPts val="400"/>
              </a:spcBef>
              <a:spcAft>
                <a:spcPts val="0"/>
              </a:spcAft>
              <a:buClr>
                <a:schemeClr val="dk1"/>
              </a:buClr>
              <a:buSzPts val="2100"/>
              <a:buChar char="•"/>
            </a:pPr>
            <a:r>
              <a:rPr lang="en" sz="2100">
                <a:latin typeface="Arial"/>
                <a:ea typeface="Arial"/>
                <a:cs typeface="Arial"/>
                <a:sym typeface="Arial"/>
              </a:rPr>
              <a:t>Use them sparingly, one </a:t>
            </a:r>
            <a:r>
              <a:rPr lang="en" sz="2100" b="1">
                <a:latin typeface="Arial"/>
                <a:ea typeface="Arial"/>
                <a:cs typeface="Arial"/>
                <a:sym typeface="Arial"/>
              </a:rPr>
              <a:t>POWER</a:t>
            </a:r>
            <a:r>
              <a:rPr lang="en" sz="2100">
                <a:latin typeface="Arial"/>
                <a:ea typeface="Arial"/>
                <a:cs typeface="Arial"/>
                <a:sym typeface="Arial"/>
              </a:rPr>
              <a:t> verb per bullet point</a:t>
            </a:r>
            <a:endParaRPr/>
          </a:p>
        </p:txBody>
      </p:sp>
      <p:pic>
        <p:nvPicPr>
          <p:cNvPr id="210" name="Google Shape;210;p35" descr="A pair of glasses on a piece of paper&#10;&#10;Description automatically generated with medium confidence"/>
          <p:cNvPicPr preferRelativeResize="0"/>
          <p:nvPr/>
        </p:nvPicPr>
        <p:blipFill rotWithShape="1">
          <a:blip r:embed="rId3">
            <a:alphaModFix/>
          </a:blip>
          <a:srcRect l="5619" r="29684" b="-1"/>
          <a:stretch/>
        </p:blipFill>
        <p:spPr>
          <a:xfrm>
            <a:off x="3983777" y="8"/>
            <a:ext cx="5159081" cy="5143492"/>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1045</Words>
  <Application>Microsoft Office PowerPoint</Application>
  <PresentationFormat>On-screen Show (16:9)</PresentationFormat>
  <Paragraphs>111</Paragraphs>
  <Slides>20</Slides>
  <Notes>20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Calibri</vt:lpstr>
      <vt:lpstr>Simple Light</vt:lpstr>
      <vt:lpstr>Office Theme</vt:lpstr>
      <vt:lpstr>Office Theme</vt:lpstr>
      <vt:lpstr>PowerPoint Presentation</vt:lpstr>
      <vt:lpstr>What is a resume?</vt:lpstr>
      <vt:lpstr>Why is a resume important?</vt:lpstr>
      <vt:lpstr>Resume components</vt:lpstr>
      <vt:lpstr>Heading</vt:lpstr>
      <vt:lpstr>Objective</vt:lpstr>
      <vt:lpstr>Education</vt:lpstr>
      <vt:lpstr>PowerPoint Presentation</vt:lpstr>
      <vt:lpstr>POWER/ACTION WORDS FOR JOB RESPONSIBILITIES</vt:lpstr>
      <vt:lpstr>ACTIVITIES</vt:lpstr>
      <vt:lpstr>Skills</vt:lpstr>
      <vt:lpstr>References</vt:lpstr>
      <vt:lpstr>Format</vt:lpstr>
      <vt:lpstr>Questions</vt:lpstr>
      <vt:lpstr>Questions</vt:lpstr>
      <vt:lpstr>Tips &amp; Suggestions</vt:lpstr>
      <vt:lpstr>Tips &amp; Suggestions</vt:lpstr>
      <vt:lpstr>PowerPoint Presentation</vt:lpstr>
      <vt:lpstr>PowerPoint Presentation</vt:lpstr>
      <vt:lpstr>TERMS OF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Yazwa, Stephanie</dc:creator>
  <cp:lastModifiedBy>Yazwa, Stephanie</cp:lastModifiedBy>
  <cp:revision>1</cp:revision>
  <dcterms:modified xsi:type="dcterms:W3CDTF">2023-05-24T14:56:09Z</dcterms:modified>
</cp:coreProperties>
</file>